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8.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18233E"/>
            </a:solidFill>
            <a:effectLst/>
          </c:spPr>
          <c:invertIfNegative val="0"/>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Scope 1</c:v>
                  </c:pt>
                  <c:pt idx="1">
                    <c:v>Scope 2 (location-based)</c:v>
                  </c:pt>
                  <c:pt idx="2">
                    <c:v>Scope 3</c:v>
                  </c:pt>
                </c:lvl>
              </c:multiLvlStrCache>
            </c:multiLvlStrRef>
          </c:cat>
          <c:val>
            <c:numRef>
              <c:f>Sheet1!$B$2:$B$4</c:f>
              <c:numCache>
                <c:formatCode>General</c:formatCode>
                <c:ptCount val="3"/>
                <c:pt idx="0">
                  <c:v>912.6</c:v>
                </c:pt>
                <c:pt idx="1">
                  <c:v>2398.5</c:v>
                </c:pt>
                <c:pt idx="2">
                  <c:v>7356.9</c:v>
                </c:pt>
              </c:numCache>
            </c:numRef>
          </c:val>
        </c:ser>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A3A7B2"/>
            </a:solidFill>
            <a:effectLst/>
          </c:spPr>
          <c:invertIfNegative val="0"/>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5D6578"/>
              </a:solidFill>
              <a:effectLst/>
            </c:spPr>
          </c:dPt>
          <c:dPt>
            <c:idx val="2"/>
            <c:invertIfNegative val="0"/>
            <c:bubble3D val="0"/>
            <c:spPr>
              <a:solidFill>
                <a:srgbClr val="18233E"/>
              </a:solidFill>
              <a:effectLst/>
            </c:spPr>
          </c:dPt>
          <c:dPt>
            <c:idx val="3"/>
            <c:invertIfNegative val="0"/>
            <c:bubble3D val="0"/>
            <c:spPr>
              <a:solidFill>
                <a:srgbClr val="A3A7B2"/>
              </a:solidFill>
              <a:effectLst/>
            </c:spPr>
          </c:dPt>
          <c:dPt>
            <c:idx val="4"/>
            <c:invertIfNegative val="0"/>
            <c:bubble3D val="0"/>
            <c:spPr>
              <a:solidFill>
                <a:srgbClr val="A3A7B2"/>
              </a:solidFill>
              <a:effectLst/>
            </c:spPr>
          </c:dPt>
          <c:dPt>
            <c:idx val="5"/>
            <c:invertIfNegative val="0"/>
            <c:bubble3D val="0"/>
            <c:spPr>
              <a:solidFill>
                <a:srgbClr val="18233E"/>
              </a:solidFill>
              <a:effectLst/>
            </c:spPr>
          </c:dPt>
          <c:dPt>
            <c:idx val="6"/>
            <c:invertIfNegative val="0"/>
            <c:bubble3D val="0"/>
            <c:spPr>
              <a:solidFill>
                <a:srgbClr val="A3A7B2"/>
              </a:solidFill>
              <a:effectLst/>
            </c:spPr>
          </c:dPt>
          <c:dPt>
            <c:idx val="7"/>
            <c:invertIfNegative val="0"/>
            <c:bubble3D val="0"/>
            <c:spPr>
              <a:solidFill>
                <a:srgbClr val="A3A7B2"/>
              </a:solidFill>
              <a:effectLst/>
            </c:spPr>
          </c:dPt>
          <c:dPt>
            <c:idx val="8"/>
            <c:invertIfNegative val="0"/>
            <c:bubble3D val="0"/>
            <c:spPr>
              <a:solidFill>
                <a:srgbClr val="A3A7B2"/>
              </a:solidFill>
              <a:effectLst/>
            </c:spPr>
          </c:dPt>
          <c:cat>
            <c:multiLvlStrRef>
              <c:f>Sheet1!$A$2:$A$10</c:f>
              <c:multiLvlStrCache>
                <c:ptCount val="9"/>
                <c:lvl>
                  <c:pt idx="0">
                    <c:v>Transportation and distribution</c:v>
                  </c:pt>
                  <c:pt idx="1">
                    <c:v>Purchased electricity (location-based)</c:v>
                  </c:pt>
                  <c:pt idx="2">
                    <c:v>Mobile combustion (diesel vehicles, forklifts)</c:v>
                  </c:pt>
                  <c:pt idx="3">
                    <c:v>Fuel- and energy-related activities (WTT, grid losses)</c:v>
                  </c:pt>
                  <c:pt idx="4">
                    <c:v>Capital goods</c:v>
                  </c:pt>
                  <c:pt idx="5">
                    <c:v>Stationary combustion (natural gas, generator)</c:v>
                  </c:pt>
                  <c:pt idx="6">
                    <c:v>Employee commuting (staff shuttles)</c:v>
                  </c:pt>
                  <c:pt idx="7">
                    <c:v>Waste generated in operations</c:v>
                  </c:pt>
                  <c:pt idx="8">
                    <c:v>Purchased goods and services</c:v>
                  </c:pt>
                </c:lvl>
              </c:multiLvlStrCache>
            </c:multiLvlStrRef>
          </c:cat>
          <c:val>
            <c:numRef>
              <c:f>Sheet1!$B$2:$B$10</c:f>
              <c:numCache>
                <c:formatCode>General</c:formatCode>
                <c:ptCount val="9"/>
                <c:pt idx="0">
                  <c:v>6656.3</c:v>
                </c:pt>
                <c:pt idx="1">
                  <c:v>2398.5</c:v>
                </c:pt>
                <c:pt idx="2">
                  <c:v>828.8</c:v>
                </c:pt>
                <c:pt idx="3">
                  <c:v>433.3</c:v>
                </c:pt>
                <c:pt idx="4">
                  <c:v>229.9</c:v>
                </c:pt>
                <c:pt idx="5">
                  <c:v>83.8</c:v>
                </c:pt>
                <c:pt idx="6">
                  <c:v>20.5</c:v>
                </c:pt>
                <c:pt idx="7">
                  <c:v>13.4</c:v>
                </c:pt>
                <c:pt idx="8">
                  <c:v>3.6</c:v>
                </c:pt>
              </c:numCache>
            </c:numRef>
          </c:val>
        </c:ser>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g CO₂e/tkm</c:v>
                </c:pt>
              </c:strCache>
            </c:strRef>
          </c:tx>
          <c:spPr>
            <a:solidFill>
              <a:srgbClr val="18233E"/>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Air</c:v>
                  </c:pt>
                  <c:pt idx="1">
                    <c:v>Road</c:v>
                  </c:pt>
                  <c:pt idx="2">
                    <c:v>Sea</c:v>
                  </c:pt>
                </c:lvl>
              </c:multiLvlStrCache>
            </c:multiLvlStrRef>
          </c:cat>
          <c:val>
            <c:numRef>
              <c:f>Sheet1!$B$2:$B$4</c:f>
              <c:numCache>
                <c:formatCode>General</c:formatCode>
                <c:ptCount val="3"/>
                <c:pt idx="0">
                  <c:v>1034.5</c:v>
                </c:pt>
                <c:pt idx="1">
                  <c:v>240.8</c:v>
                </c:pt>
                <c:pt idx="2">
                  <c:v>16.2</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transport work (tkm)*</c:v>
                </c:pt>
              </c:strCache>
            </c:strRef>
          </c:tx>
          <c:spPr>
            <a:solidFill>
              <a:srgbClr val="A3A7B2"/>
            </a:solidFill>
            <a:effectLst/>
          </c:spPr>
          <c:invertIfNegative val="0"/>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Road</c:v>
                  </c:pt>
                  <c:pt idx="1">
                    <c:v>Sea</c:v>
                  </c:pt>
                  <c:pt idx="2">
                    <c:v>Air</c:v>
                  </c:pt>
                </c:lvl>
              </c:multiLvlStrCache>
            </c:multiLvlStrRef>
          </c:cat>
          <c:val>
            <c:numRef>
              <c:f>Sheet1!$B$2:$B$4</c:f>
              <c:numCache>
                <c:formatCode>General</c:formatCode>
                <c:ptCount val="3"/>
                <c:pt idx="0">
                  <c:v>17.2</c:v>
                </c:pt>
                <c:pt idx="1">
                  <c:v>78.5</c:v>
                </c:pt>
                <c:pt idx="2">
                  <c:v>4.3</c:v>
                </c:pt>
              </c:numCache>
            </c:numRef>
          </c:val>
        </c:ser>
        <c:ser>
          <c:idx val="1"/>
          <c:order val="1"/>
          <c:tx>
            <c:strRef>
              <c:f>Sheet1!$C$1</c:f>
              <c:strCache>
                <c:ptCount val="1"/>
                <c:pt idx="0">
                  <c:v>Share of emissions</c:v>
                </c:pt>
              </c:strCache>
            </c:strRef>
          </c:tx>
          <c:spPr>
            <a:solidFill>
              <a:srgbClr val="18233E"/>
            </a:solidFill>
            <a:effectLst/>
          </c:spPr>
          <c:invertIfNegative val="0"/>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Road</c:v>
                  </c:pt>
                  <c:pt idx="1">
                    <c:v>Sea</c:v>
                  </c:pt>
                  <c:pt idx="2">
                    <c:v>Air</c:v>
                  </c:pt>
                </c:lvl>
              </c:multiLvlStrCache>
            </c:multiLvlStrRef>
          </c:cat>
          <c:val>
            <c:numRef>
              <c:f>Sheet1!$C$2:$C$4</c:f>
              <c:numCache>
                <c:formatCode>General</c:formatCode>
                <c:ptCount val="3"/>
                <c:pt idx="0">
                  <c:v>42.1</c:v>
                </c:pt>
                <c:pt idx="1">
                  <c:v>12.9</c:v>
                </c:pt>
                <c:pt idx="2">
                  <c:v>45</c:v>
                </c:pt>
              </c:numCache>
            </c:numRef>
          </c:val>
        </c:ser>
        <c:dLbls>
          <c:numFmt formatCode="0.0&quot;%&quot;"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000">
              <a:latin typeface="Arial"/>
              <a:cs typeface="Arial"/>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MWh</c:v>
                </c:pt>
              </c:strCache>
            </c:strRef>
          </c:tx>
          <c:spPr>
            <a:solidFill>
              <a:srgbClr val="A3A7B2"/>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4633.8</c:v>
                </c:pt>
                <c:pt idx="1">
                  <c:v>6680.7</c:v>
                </c:pt>
                <c:pt idx="2">
                  <c:v>5501.17</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63562</c:v>
                </c:pt>
                <c:pt idx="1">
                  <c:v>87780</c:v>
                </c:pt>
                <c:pt idx="2">
                  <c:v>56683</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21196</c:v>
                </c:pt>
                <c:pt idx="1">
                  <c:v>26715</c:v>
                </c:pt>
                <c:pt idx="2">
                  <c:v>22092</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v>
                </c:pt>
              </c:strCache>
            </c:strRef>
          </c:tx>
          <c:spPr>
            <a:solidFill>
              <a:srgbClr val="18233E"/>
            </a:solidFill>
            <a:effectLst/>
          </c:spPr>
          <c:invertIfNegative val="0"/>
          <c:dLbls>
            <c:numFmt formatCode="0&quot;%&quot;"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Drivers</c:v>
                  </c:pt>
                  <c:pt idx="1">
                    <c:v>Office employees (operations planning, customer relations, support functions)</c:v>
                  </c:pt>
                  <c:pt idx="2">
                    <c:v>Warehouse, vehicle maintenance and technical personnel</c:v>
                  </c:pt>
                </c:lvl>
              </c:multiLvlStrCache>
            </c:multiLvlStrRef>
          </c:cat>
          <c:val>
            <c:numRef>
              <c:f>Sheet1!$B$2:$B$4</c:f>
              <c:numCache>
                <c:formatCode>General</c:formatCode>
                <c:ptCount val="3"/>
                <c:pt idx="0">
                  <c:v>43</c:v>
                </c:pt>
                <c:pt idx="1">
                  <c:v>42</c:v>
                </c:pt>
                <c:pt idx="2">
                  <c:v>14</c:v>
                </c:pt>
              </c:numCache>
            </c:numRef>
          </c:val>
        </c:ser>
        <c:dLbls>
          <c:numFmt formatCode="0&quot;%&quot;"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6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GRI Content Index (p.64);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Energy Management (p.36); Our Environmental Management (p.34); Waste Management (p.47); Our Employee Profile (p.53); Occupational Health and Safety Management (p.55); Supply Chain Management (p.50); Our Certifications and Management Systems (p.20).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Message from the Chairman of the Board (p.7). Representative image · AI-generated.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Emissions Management (p.39).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Energy Management (p.36); Performance Indicators (p.62); Emissions Management (p.39); Our Environmental Management (p.34).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Employee Profile (p.53); Occupational Health and Safety Management (p.55).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Sustainability Targets (p.22).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Our Sustainability Targets (p.22).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Emissions Management (p.39); Message from the Chairman of the Board (p.7); Employee Well-being and Performance Management (p.55); Materiality Assessment (p.25); Our Sustainability Targets (p.22); Supply Chain Management (p.50).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ENCO 2024 Sustainability Report — About This Report (p.6). Values verbatim from the report; no live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CERIK">
    <p:bg>
      <p:bgPr>
        <a:solidFill>
          <a:srgbClr val="FFFFFF"/>
        </a:solidFill>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1"/>
          <a:stretch>
            <a:fillRect/>
          </a:stretch>
        </p:blipFill>
        <p:spPr>
          <a:xfrm>
            <a:off x="10908792" y="384048"/>
            <a:ext cx="731520" cy="220370"/>
          </a:xfrm>
          <a:prstGeom prst="rect">
            <a:avLst/>
          </a:prstGeom>
        </p:spPr>
      </p:pic>
      <p:sp>
        <p:nvSpPr>
          <p:cNvPr id="3" name="Text 0"/>
          <p:cNvSpPr/>
          <p:nvPr/>
        </p:nvSpPr>
        <p:spPr>
          <a:xfrm>
            <a:off x="548640" y="6419088"/>
            <a:ext cx="9144000" cy="256032"/>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ENCO 2024 Sustainability Report · Executive presentation</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chart" Target="/ppt/charts/chart7.xml"/><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globalreporting.org/standards/" TargetMode="External"/><Relationship Id="rId2" Type="http://schemas.openxmlformats.org/officeDocument/2006/relationships/hyperlink" Target="https://ghgprotocol.org/" TargetMode="External"/><Relationship Id="rId3" Type="http://schemas.openxmlformats.org/officeDocument/2006/relationships/hyperlink" Target="https://www.gov.uk/government/collections/government-conversion-factors-for-company-reporting" TargetMode="External"/><Relationship Id="rId4" Type="http://schemas.openxmlformats.org/officeDocument/2006/relationships/hyperlink" Target="https://kakdbyqwzfprjrgkapqv.supabase.co/storage/v1/object/public/media/legacy/documents/01J7GRGRP3RDKT7VMJV9Y846Q4.pdf" TargetMode="External"/><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640080" y="594360"/>
            <a:ext cx="1554480" cy="468287"/>
          </a:xfrm>
          <a:prstGeom prst="rect">
            <a:avLst/>
          </a:prstGeom>
        </p:spPr>
      </p:pic>
      <p:sp>
        <p:nvSpPr>
          <p:cNvPr id="3" name="Text 0"/>
          <p:cNvSpPr/>
          <p:nvPr/>
        </p:nvSpPr>
        <p:spPr>
          <a:xfrm>
            <a:off x="640080" y="2240280"/>
            <a:ext cx="5486400" cy="411480"/>
          </a:xfrm>
          <a:prstGeom prst="rect">
            <a:avLst/>
          </a:prstGeom>
          <a:noFill/>
          <a:ln/>
        </p:spPr>
        <p:txBody>
          <a:bodyPr wrap="square" rtlCol="0" anchor="t"/>
          <a:lstStyle/>
          <a:p>
            <a:pPr indent="0" marL="0">
              <a:buNone/>
            </a:pPr>
            <a:r>
              <a:rPr lang="en-GB" altLang="en-US" sz="1800" b="1" spc="200" kern="0" dirty="0">
                <a:solidFill>
                  <a:srgbClr val="A3A7B2"/>
                </a:solidFill>
                <a:latin typeface="Arial" pitchFamily="34" charset="0"/>
                <a:ea typeface="Arial" pitchFamily="34" charset="-122"/>
                <a:cs typeface="Arial" pitchFamily="34" charset="-120"/>
              </a:rPr>
              <a:t>2024</a:t>
            </a:r>
            <a:endParaRPr lang="en-GB" sz="1800" dirty="0"/>
          </a:p>
        </p:txBody>
      </p:sp>
      <p:sp>
        <p:nvSpPr>
          <p:cNvPr id="4" name="Text 1"/>
          <p:cNvSpPr/>
          <p:nvPr/>
        </p:nvSpPr>
        <p:spPr>
          <a:xfrm>
            <a:off x="640080" y="2651760"/>
            <a:ext cx="10058400" cy="1417320"/>
          </a:xfrm>
          <a:prstGeom prst="rect">
            <a:avLst/>
          </a:prstGeom>
          <a:noFill/>
          <a:ln/>
        </p:spPr>
        <p:txBody>
          <a:bodyPr wrap="square" rtlCol="0" anchor="t"/>
          <a:lstStyle/>
          <a:p>
            <a:pPr indent="0" marL="0">
              <a:buNone/>
            </a:pPr>
            <a:r>
              <a:rPr lang="en-GB" altLang="en-US" sz="4000" b="1" dirty="0">
                <a:solidFill>
                  <a:srgbClr val="FFFFFF"/>
                </a:solidFill>
                <a:latin typeface="Arial" pitchFamily="34" charset="0"/>
                <a:ea typeface="Arial" pitchFamily="34" charset="-122"/>
                <a:cs typeface="Arial" pitchFamily="34" charset="-120"/>
              </a:rPr>
              <a:t>ENCO 2024 Sustainability Report</a:t>
            </a:r>
            <a:endParaRPr lang="en-GB" sz="4000" dirty="0"/>
          </a:p>
        </p:txBody>
      </p:sp>
      <p:sp>
        <p:nvSpPr>
          <p:cNvPr id="5" name="Text 2"/>
          <p:cNvSpPr/>
          <p:nvPr/>
        </p:nvSpPr>
        <p:spPr>
          <a:xfrm>
            <a:off x="640080" y="4114800"/>
            <a:ext cx="10058400" cy="457200"/>
          </a:xfrm>
          <a:prstGeom prst="rect">
            <a:avLst/>
          </a:prstGeom>
          <a:noFill/>
          <a:ln/>
        </p:spPr>
        <p:txBody>
          <a:bodyPr wrap="square" rtlCol="0" anchor="t"/>
          <a:lstStyle/>
          <a:p>
            <a:pPr indent="0" marL="0">
              <a:buNone/>
            </a:pPr>
            <a:r>
              <a:rPr lang="en-GB" altLang="en-US" sz="2000" dirty="0">
                <a:solidFill>
                  <a:srgbClr val="FFFFFF"/>
                </a:solidFill>
                <a:latin typeface="Arial" pitchFamily="34" charset="0"/>
                <a:ea typeface="Arial" pitchFamily="34" charset="-122"/>
                <a:cs typeface="Arial" pitchFamily="34" charset="-120"/>
              </a:rPr>
              <a:t>Executive presentation</a:t>
            </a:r>
            <a:endParaRPr lang="en-GB" sz="2000" dirty="0"/>
          </a:p>
        </p:txBody>
      </p:sp>
      <p:sp>
        <p:nvSpPr>
          <p:cNvPr id="6" name="Text 3"/>
          <p:cNvSpPr/>
          <p:nvPr/>
        </p:nvSpPr>
        <p:spPr>
          <a:xfrm>
            <a:off x="640080" y="4617720"/>
            <a:ext cx="10058400" cy="365760"/>
          </a:xfrm>
          <a:prstGeom prst="rect">
            <a:avLst/>
          </a:prstGeom>
          <a:noFill/>
          <a:ln/>
        </p:spPr>
        <p:txBody>
          <a:bodyPr wrap="square" rtlCol="0" anchor="t"/>
          <a:lstStyle/>
          <a:p>
            <a:pPr indent="0" marL="0">
              <a:buNone/>
            </a:pPr>
            <a:r>
              <a:rPr lang="en-GB" altLang="en-US" sz="1400" dirty="0">
                <a:solidFill>
                  <a:srgbClr val="D9D9D6"/>
                </a:solidFill>
                <a:latin typeface="Arial" pitchFamily="34" charset="0"/>
                <a:ea typeface="Arial" pitchFamily="34" charset="-122"/>
                <a:cs typeface="Arial" pitchFamily="34" charset="-120"/>
              </a:rPr>
              <a:t>1 January 2024 – 31 December 2024</a:t>
            </a:r>
            <a:endParaRPr lang="en-GB" sz="1400" dirty="0"/>
          </a:p>
        </p:txBody>
      </p:sp>
      <p:sp>
        <p:nvSpPr>
          <p:cNvPr id="7" name="Text 4"/>
          <p:cNvSpPr/>
          <p:nvPr/>
        </p:nvSpPr>
        <p:spPr>
          <a:xfrm>
            <a:off x="7863840" y="320040"/>
            <a:ext cx="4023360" cy="274320"/>
          </a:xfrm>
          <a:prstGeom prst="rect">
            <a:avLst/>
          </a:prstGeom>
          <a:noFill/>
          <a:ln/>
        </p:spPr>
        <p:txBody>
          <a:bodyPr wrap="square" rtlCol="0" anchor="t"/>
          <a:lstStyle/>
          <a:p>
            <a:pPr algn="r" indent="0" marL="0">
              <a:buNone/>
            </a:pPr>
            <a:r>
              <a:rPr lang="en-GB" altLang="en-US" sz="700" spc="100" kern="0" dirty="0">
                <a:solidFill>
                  <a:srgbClr val="FFFFFF"/>
                </a:solidFill>
                <a:latin typeface="Arial" pitchFamily="34" charset="0"/>
                <a:ea typeface="Arial" pitchFamily="34" charset="-122"/>
                <a:cs typeface="Arial" pitchFamily="34" charset="-120"/>
              </a:rPr>
              <a:t>REPRESENTATIVE IMAGE · AI-GENERATED</a:t>
            </a:r>
            <a:endParaRPr lang="en-GB"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548994"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ABOUT THIS REPORT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About this document</a:t>
            </a:r>
            <a:endParaRPr lang="en-GB" sz="2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468880"/>
                <a:gridCol w="8595360"/>
              </a:tblGrid>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Reporting period</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1 January 2024 – 31 December 2024</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Organisational boundary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The scope of the report covers ENCO's head office and storage facility in Yenibosna, the Hadımköy warehouse, the Ankara office, the İzmir office and the Istanbul Airport office, together with its sister company Grassl &amp; Co. GmbH in Germany.</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Reporting framework</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with reference to the GRI Standards</a:t>
                      </a:r>
                      <a:pPr indent="0" marL="0">
                        <a:buNone/>
                      </a:pPr>
                      <a:r>
                        <a:rPr lang="en-US" sz="800" dirty="0">
                          <a:solidFill>
                            <a:srgbClr val="5D6578"/>
                          </a:solidFill>
                          <a:latin typeface="Arial" pitchFamily="34" charset="0"/>
                          <a:ea typeface="Arial" pitchFamily="34" charset="-122"/>
                          <a:cs typeface="Arial" pitchFamily="34" charset="-120"/>
                        </a:rPr>
                        <a:t>  p.64</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External assurance</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This report has not been subject to independent external assurance.</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Prior-year data</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No restatement of the 2023 figures published in the previous report has been made in this report; the values are retained as originally published.</a:t>
                      </a:r>
                      <a:pPr indent="0" marL="0">
                        <a:buNone/>
                      </a:pPr>
                      <a:r>
                        <a:rPr lang="en-US" sz="800" dirty="0">
                          <a:solidFill>
                            <a:srgbClr val="5D6578"/>
                          </a:solidFill>
                          <a:latin typeface="Arial" pitchFamily="34" charset="0"/>
                          <a:ea typeface="Arial" pitchFamily="34" charset="-122"/>
                          <a:cs typeface="Arial" pitchFamily="34" charset="-120"/>
                        </a:rPr>
                        <a:t>  p.6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Comparability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As the scope boundaries and category classifications differ, the scope-based results for the two years are not directly comparable; changes between scopes should not be interpreted as a genuine reduction or increase.</a:t>
                      </a:r>
                      <a:pPr indent="0" marL="0">
                        <a:buNone/>
                      </a:pPr>
                      <a:r>
                        <a:rPr lang="en-US" sz="800" dirty="0">
                          <a:solidFill>
                            <a:srgbClr val="5D6578"/>
                          </a:solidFill>
                          <a:latin typeface="Arial" pitchFamily="34" charset="0"/>
                          <a:ea typeface="Arial" pitchFamily="34" charset="-122"/>
                          <a:cs typeface="Arial" pitchFamily="34" charset="-120"/>
                        </a:rPr>
                        <a:t>  p.39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GHG methodology</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All calculations were carried out in accordance with the GHG Protocol and ISO 14064 standards and prepared in line with internationally accepted methods.</a:t>
                      </a:r>
                      <a:pPr indent="0" marL="0">
                        <a:buNone/>
                      </a:pPr>
                      <a:r>
                        <a:rPr lang="en-US" sz="800" dirty="0">
                          <a:solidFill>
                            <a:srgbClr val="5D6578"/>
                          </a:solidFill>
                          <a:latin typeface="Arial" pitchFamily="34" charset="0"/>
                          <a:ea typeface="Arial" pitchFamily="34" charset="-122"/>
                          <a:cs typeface="Arial" pitchFamily="34" charset="-120"/>
                        </a:rPr>
                        <a:t>  p.39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 p.64,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SUMMARY</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at a glance</a:t>
            </a:r>
            <a:endParaRPr lang="en-GB"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en-GB" altLang="en-US" sz="1000" dirty="0">
                <a:solidFill>
                  <a:srgbClr val="5D6578"/>
                </a:solidFill>
                <a:latin typeface="Arial" pitchFamily="34" charset="0"/>
                <a:ea typeface="Arial" pitchFamily="34" charset="-122"/>
                <a:cs typeface="Arial" pitchFamily="34" charset="-120"/>
              </a:rPr>
              <a:t>Only values that appear verbatim in the report; each card gives its page in the report.</a:t>
            </a:r>
            <a:endParaRPr lang="en-GB" sz="1000" dirty="0"/>
          </a:p>
        </p:txBody>
      </p:sp>
      <p:sp>
        <p:nvSpPr>
          <p:cNvPr id="5" name="Shape 3"/>
          <p:cNvSpPr/>
          <p:nvPr/>
        </p:nvSpPr>
        <p:spPr>
          <a:xfrm>
            <a:off x="548640" y="1645920"/>
            <a:ext cx="2103120" cy="2011680"/>
          </a:xfrm>
          <a:prstGeom prst="rect">
            <a:avLst/>
          </a:prstGeom>
          <a:solidFill>
            <a:srgbClr val="FFFFFF"/>
          </a:solidFill>
          <a:ln w="9525">
            <a:solidFill>
              <a:srgbClr val="D9D9D6"/>
            </a:solidFill>
            <a:prstDash val="solid"/>
          </a:ln>
        </p:spPr>
      </p:sp>
      <p:sp>
        <p:nvSpPr>
          <p:cNvPr id="6" name="Text 4"/>
          <p:cNvSpPr/>
          <p:nvPr/>
        </p:nvSpPr>
        <p:spPr>
          <a:xfrm>
            <a:off x="64008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10,668.0</a:t>
            </a:r>
            <a:pPr indent="0" marL="0">
              <a:buNone/>
            </a:pPr>
            <a:r>
              <a:rPr lang="en-GB" altLang="en-US" sz="1200" dirty="0">
                <a:solidFill>
                  <a:srgbClr val="5D6578"/>
                </a:solidFill>
                <a:latin typeface="Arial" pitchFamily="34" charset="0"/>
                <a:ea typeface="Arial" pitchFamily="34" charset="-122"/>
                <a:cs typeface="Arial" pitchFamily="34" charset="-120"/>
              </a:rPr>
              <a:t> tCO₂e</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Total GHG emissions (Scopes 1+2+3)</a:t>
            </a:r>
            <a:endParaRPr lang="en-GB" sz="2600" dirty="0"/>
          </a:p>
        </p:txBody>
      </p:sp>
      <p:sp>
        <p:nvSpPr>
          <p:cNvPr id="7" name="Text 5"/>
          <p:cNvSpPr/>
          <p:nvPr/>
        </p:nvSpPr>
        <p:spPr>
          <a:xfrm>
            <a:off x="64008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8" name="Shape 6"/>
          <p:cNvSpPr/>
          <p:nvPr/>
        </p:nvSpPr>
        <p:spPr>
          <a:xfrm>
            <a:off x="2788920" y="1645920"/>
            <a:ext cx="2103120" cy="2011680"/>
          </a:xfrm>
          <a:prstGeom prst="rect">
            <a:avLst/>
          </a:prstGeom>
          <a:solidFill>
            <a:srgbClr val="FFFFFF"/>
          </a:solidFill>
          <a:ln w="9525">
            <a:solidFill>
              <a:srgbClr val="D9D9D6"/>
            </a:solidFill>
            <a:prstDash val="solid"/>
          </a:ln>
        </p:spPr>
      </p:sp>
      <p:sp>
        <p:nvSpPr>
          <p:cNvPr id="9" name="Text 7"/>
          <p:cNvSpPr/>
          <p:nvPr/>
        </p:nvSpPr>
        <p:spPr>
          <a:xfrm>
            <a:off x="288036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69.0%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Share from the value chain (Scope 3)</a:t>
            </a:r>
            <a:endParaRPr lang="en-GB" sz="2600" dirty="0"/>
          </a:p>
        </p:txBody>
      </p:sp>
      <p:sp>
        <p:nvSpPr>
          <p:cNvPr id="10" name="Text 8"/>
          <p:cNvSpPr/>
          <p:nvPr/>
        </p:nvSpPr>
        <p:spPr>
          <a:xfrm>
            <a:off x="288036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11" name="Shape 9"/>
          <p:cNvSpPr/>
          <p:nvPr/>
        </p:nvSpPr>
        <p:spPr>
          <a:xfrm>
            <a:off x="5029200" y="1645920"/>
            <a:ext cx="2103120" cy="2011680"/>
          </a:xfrm>
          <a:prstGeom prst="rect">
            <a:avLst/>
          </a:prstGeom>
          <a:solidFill>
            <a:srgbClr val="FFFFFF"/>
          </a:solidFill>
          <a:ln w="9525">
            <a:solidFill>
              <a:srgbClr val="D9D9D6"/>
            </a:solidFill>
            <a:prstDash val="solid"/>
          </a:ln>
        </p:spPr>
      </p:sp>
      <p:sp>
        <p:nvSpPr>
          <p:cNvPr id="12" name="Text 10"/>
          <p:cNvSpPr/>
          <p:nvPr/>
        </p:nvSpPr>
        <p:spPr>
          <a:xfrm>
            <a:off x="512064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62.4%</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Transport and distribution share of the inventory</a:t>
            </a:r>
            <a:endParaRPr lang="en-GB" sz="2600" dirty="0"/>
          </a:p>
        </p:txBody>
      </p:sp>
      <p:sp>
        <p:nvSpPr>
          <p:cNvPr id="13" name="Text 11"/>
          <p:cNvSpPr/>
          <p:nvPr/>
        </p:nvSpPr>
        <p:spPr>
          <a:xfrm>
            <a:off x="512064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p.39</a:t>
            </a:r>
            <a:endParaRPr lang="en-GB" sz="800" dirty="0"/>
          </a:p>
        </p:txBody>
      </p:sp>
      <p:sp>
        <p:nvSpPr>
          <p:cNvPr id="14" name="Shape 12"/>
          <p:cNvSpPr/>
          <p:nvPr/>
        </p:nvSpPr>
        <p:spPr>
          <a:xfrm>
            <a:off x="7269480" y="1645920"/>
            <a:ext cx="2103120" cy="2011680"/>
          </a:xfrm>
          <a:prstGeom prst="rect">
            <a:avLst/>
          </a:prstGeom>
          <a:solidFill>
            <a:srgbClr val="FFFFFF"/>
          </a:solidFill>
          <a:ln w="9525">
            <a:solidFill>
              <a:srgbClr val="D9D9D6"/>
            </a:solidFill>
            <a:prstDash val="solid"/>
          </a:ln>
        </p:spPr>
      </p:sp>
      <p:sp>
        <p:nvSpPr>
          <p:cNvPr id="15" name="Text 13"/>
          <p:cNvSpPr/>
          <p:nvPr/>
        </p:nvSpPr>
        <p:spPr>
          <a:xfrm>
            <a:off x="736092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5,501.17</a:t>
            </a:r>
            <a:pPr indent="0" marL="0">
              <a:buNone/>
            </a:pPr>
            <a:r>
              <a:rPr lang="en-GB" altLang="en-US" sz="1200" dirty="0">
                <a:solidFill>
                  <a:srgbClr val="5D6578"/>
                </a:solidFill>
                <a:latin typeface="Arial" pitchFamily="34" charset="0"/>
                <a:ea typeface="Arial" pitchFamily="34" charset="-122"/>
                <a:cs typeface="Arial" pitchFamily="34" charset="-120"/>
              </a:rPr>
              <a:t> MWh</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Electricity consumption</a:t>
            </a:r>
            <a:endParaRPr lang="en-GB" sz="2600" dirty="0"/>
          </a:p>
          <a:p>
            <a:pPr indent="0" marL="0">
              <a:spcBef>
                <a:spcPts val="400"/>
              </a:spcBef>
              <a:buNone/>
            </a:pPr>
            <a:r>
              <a:rPr lang="en-GB" altLang="en-US" sz="900" dirty="0">
                <a:solidFill>
                  <a:srgbClr val="5D6578"/>
                </a:solidFill>
                <a:latin typeface="Arial" pitchFamily="34" charset="0"/>
                <a:ea typeface="Arial" pitchFamily="34" charset="-122"/>
                <a:cs typeface="Arial" pitchFamily="34" charset="-120"/>
              </a:rPr>
              <a:t>Renewable energy consumption: 0</a:t>
            </a:r>
            <a:endParaRPr lang="en-GB" sz="2600" dirty="0"/>
          </a:p>
        </p:txBody>
      </p:sp>
      <p:sp>
        <p:nvSpPr>
          <p:cNvPr id="16" name="Text 14"/>
          <p:cNvSpPr/>
          <p:nvPr/>
        </p:nvSpPr>
        <p:spPr>
          <a:xfrm>
            <a:off x="736092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p.36</a:t>
            </a:r>
            <a:endParaRPr lang="en-GB" sz="800" dirty="0"/>
          </a:p>
        </p:txBody>
      </p:sp>
      <p:sp>
        <p:nvSpPr>
          <p:cNvPr id="17" name="Shape 15"/>
          <p:cNvSpPr/>
          <p:nvPr/>
        </p:nvSpPr>
        <p:spPr>
          <a:xfrm>
            <a:off x="9509760" y="1645920"/>
            <a:ext cx="2103120" cy="2011680"/>
          </a:xfrm>
          <a:prstGeom prst="rect">
            <a:avLst/>
          </a:prstGeom>
          <a:solidFill>
            <a:srgbClr val="FFFFFF"/>
          </a:solidFill>
          <a:ln w="9525">
            <a:solidFill>
              <a:srgbClr val="D9D9D6"/>
            </a:solidFill>
            <a:prstDash val="solid"/>
          </a:ln>
        </p:spPr>
      </p:sp>
      <p:sp>
        <p:nvSpPr>
          <p:cNvPr id="18" name="Text 16"/>
          <p:cNvSpPr/>
          <p:nvPr/>
        </p:nvSpPr>
        <p:spPr>
          <a:xfrm>
            <a:off x="9601200" y="173736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22,092</a:t>
            </a:r>
            <a:pPr indent="0" marL="0">
              <a:buNone/>
            </a:pPr>
            <a:r>
              <a:rPr lang="en-GB" altLang="en-US" sz="1200" dirty="0">
                <a:solidFill>
                  <a:srgbClr val="5D6578"/>
                </a:solidFill>
                <a:latin typeface="Arial" pitchFamily="34" charset="0"/>
                <a:ea typeface="Arial" pitchFamily="34" charset="-122"/>
                <a:cs typeface="Arial" pitchFamily="34" charset="-120"/>
              </a:rPr>
              <a:t> m³</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Mains water</a:t>
            </a:r>
            <a:endParaRPr lang="en-GB" sz="2600" dirty="0"/>
          </a:p>
          <a:p>
            <a:pPr indent="0" marL="0">
              <a:spcBef>
                <a:spcPts val="400"/>
              </a:spcBef>
              <a:buNone/>
            </a:pPr>
            <a:r>
              <a:rPr lang="en-GB" altLang="en-US" sz="900" dirty="0">
                <a:solidFill>
                  <a:srgbClr val="5D6578"/>
                </a:solidFill>
                <a:latin typeface="Arial" pitchFamily="34" charset="0"/>
                <a:ea typeface="Arial" pitchFamily="34" charset="-122"/>
                <a:cs typeface="Arial" pitchFamily="34" charset="-120"/>
              </a:rPr>
              <a:t>17.3% lower than 2023</a:t>
            </a:r>
            <a:endParaRPr lang="en-GB" sz="2600" dirty="0"/>
          </a:p>
        </p:txBody>
      </p:sp>
      <p:sp>
        <p:nvSpPr>
          <p:cNvPr id="19" name="Text 17"/>
          <p:cNvSpPr/>
          <p:nvPr/>
        </p:nvSpPr>
        <p:spPr>
          <a:xfrm>
            <a:off x="9601200" y="327355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p.34</a:t>
            </a:r>
            <a:endParaRPr lang="en-GB" sz="800" dirty="0"/>
          </a:p>
        </p:txBody>
      </p:sp>
      <p:sp>
        <p:nvSpPr>
          <p:cNvPr id="20" name="Shape 18"/>
          <p:cNvSpPr/>
          <p:nvPr/>
        </p:nvSpPr>
        <p:spPr>
          <a:xfrm>
            <a:off x="548640" y="3794760"/>
            <a:ext cx="2103120" cy="2011680"/>
          </a:xfrm>
          <a:prstGeom prst="rect">
            <a:avLst/>
          </a:prstGeom>
          <a:solidFill>
            <a:srgbClr val="FFFFFF"/>
          </a:solidFill>
          <a:ln w="9525">
            <a:solidFill>
              <a:srgbClr val="D9D9D6"/>
            </a:solidFill>
            <a:prstDash val="solid"/>
          </a:ln>
        </p:spPr>
      </p:sp>
      <p:sp>
        <p:nvSpPr>
          <p:cNvPr id="21" name="Text 19"/>
          <p:cNvSpPr/>
          <p:nvPr/>
        </p:nvSpPr>
        <p:spPr>
          <a:xfrm>
            <a:off x="64008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26.88</a:t>
            </a:r>
            <a:pPr indent="0" marL="0">
              <a:buNone/>
            </a:pPr>
            <a:r>
              <a:rPr lang="en-GB" altLang="en-US" sz="1200" dirty="0">
                <a:solidFill>
                  <a:srgbClr val="5D6578"/>
                </a:solidFill>
                <a:latin typeface="Arial" pitchFamily="34" charset="0"/>
                <a:ea typeface="Arial" pitchFamily="34" charset="-122"/>
                <a:cs typeface="Arial" pitchFamily="34" charset="-120"/>
              </a:rPr>
              <a:t> tonnes</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Total waste</a:t>
            </a:r>
            <a:endParaRPr lang="en-GB" sz="2600" dirty="0"/>
          </a:p>
        </p:txBody>
      </p:sp>
      <p:sp>
        <p:nvSpPr>
          <p:cNvPr id="22" name="Text 20"/>
          <p:cNvSpPr/>
          <p:nvPr/>
        </p:nvSpPr>
        <p:spPr>
          <a:xfrm>
            <a:off x="64008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p.47</a:t>
            </a:r>
            <a:endParaRPr lang="en-GB" sz="800" dirty="0"/>
          </a:p>
        </p:txBody>
      </p:sp>
      <p:sp>
        <p:nvSpPr>
          <p:cNvPr id="23" name="Shape 21"/>
          <p:cNvSpPr/>
          <p:nvPr/>
        </p:nvSpPr>
        <p:spPr>
          <a:xfrm>
            <a:off x="2788920" y="3794760"/>
            <a:ext cx="2103120" cy="2011680"/>
          </a:xfrm>
          <a:prstGeom prst="rect">
            <a:avLst/>
          </a:prstGeom>
          <a:solidFill>
            <a:srgbClr val="FFFFFF"/>
          </a:solidFill>
          <a:ln w="9525">
            <a:solidFill>
              <a:srgbClr val="D9D9D6"/>
            </a:solidFill>
            <a:prstDash val="solid"/>
          </a:ln>
        </p:spPr>
      </p:sp>
      <p:sp>
        <p:nvSpPr>
          <p:cNvPr id="24" name="Text 22"/>
          <p:cNvSpPr/>
          <p:nvPr/>
        </p:nvSpPr>
        <p:spPr>
          <a:xfrm>
            <a:off x="288036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173</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Employees (31.12.2024)</a:t>
            </a:r>
            <a:endParaRPr lang="en-GB" sz="2600" dirty="0"/>
          </a:p>
        </p:txBody>
      </p:sp>
      <p:sp>
        <p:nvSpPr>
          <p:cNvPr id="25" name="Text 23"/>
          <p:cNvSpPr/>
          <p:nvPr/>
        </p:nvSpPr>
        <p:spPr>
          <a:xfrm>
            <a:off x="288036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p.53</a:t>
            </a:r>
            <a:endParaRPr lang="en-GB" sz="800" dirty="0"/>
          </a:p>
        </p:txBody>
      </p:sp>
      <p:sp>
        <p:nvSpPr>
          <p:cNvPr id="26" name="Shape 24"/>
          <p:cNvSpPr/>
          <p:nvPr/>
        </p:nvSpPr>
        <p:spPr>
          <a:xfrm>
            <a:off x="5029200" y="3794760"/>
            <a:ext cx="2103120" cy="2011680"/>
          </a:xfrm>
          <a:prstGeom prst="rect">
            <a:avLst/>
          </a:prstGeom>
          <a:solidFill>
            <a:srgbClr val="FFFFFF"/>
          </a:solidFill>
          <a:ln w="9525">
            <a:solidFill>
              <a:srgbClr val="D9D9D6"/>
            </a:solidFill>
            <a:prstDash val="solid"/>
          </a:ln>
        </p:spPr>
      </p:sp>
      <p:sp>
        <p:nvSpPr>
          <p:cNvPr id="27" name="Text 25"/>
          <p:cNvSpPr/>
          <p:nvPr/>
        </p:nvSpPr>
        <p:spPr>
          <a:xfrm>
            <a:off x="512064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Occupational accidents (2022–2024)</a:t>
            </a:r>
            <a:endParaRPr lang="en-GB" sz="2600" dirty="0"/>
          </a:p>
        </p:txBody>
      </p:sp>
      <p:sp>
        <p:nvSpPr>
          <p:cNvPr id="28" name="Text 26"/>
          <p:cNvSpPr/>
          <p:nvPr/>
        </p:nvSpPr>
        <p:spPr>
          <a:xfrm>
            <a:off x="512064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p.55</a:t>
            </a:r>
            <a:endParaRPr lang="en-GB" sz="800" dirty="0"/>
          </a:p>
        </p:txBody>
      </p:sp>
      <p:sp>
        <p:nvSpPr>
          <p:cNvPr id="29" name="Shape 27"/>
          <p:cNvSpPr/>
          <p:nvPr/>
        </p:nvSpPr>
        <p:spPr>
          <a:xfrm>
            <a:off x="7269480" y="3794760"/>
            <a:ext cx="2103120" cy="2011680"/>
          </a:xfrm>
          <a:prstGeom prst="rect">
            <a:avLst/>
          </a:prstGeom>
          <a:solidFill>
            <a:srgbClr val="FFFFFF"/>
          </a:solidFill>
          <a:ln w="9525">
            <a:solidFill>
              <a:srgbClr val="D9D9D6"/>
            </a:solidFill>
            <a:prstDash val="solid"/>
          </a:ln>
        </p:spPr>
      </p:sp>
      <p:sp>
        <p:nvSpPr>
          <p:cNvPr id="30" name="Text 28"/>
          <p:cNvSpPr/>
          <p:nvPr/>
        </p:nvSpPr>
        <p:spPr>
          <a:xfrm>
            <a:off x="7360920" y="3886200"/>
            <a:ext cx="1920240" cy="1508760"/>
          </a:xfrm>
          <a:prstGeom prst="rect">
            <a:avLst/>
          </a:prstGeom>
          <a:noFill/>
          <a:ln/>
        </p:spPr>
        <p:txBody>
          <a:bodyPr wrap="square" rtlCol="0" anchor="t"/>
          <a:lstStyle/>
          <a:p>
            <a:pPr indent="0" marL="0">
              <a:buNone/>
            </a:pPr>
            <a:r>
              <a:rPr lang="en-GB" altLang="en-US" sz="2600" b="1" dirty="0">
                <a:solidFill>
                  <a:srgbClr val="18233E"/>
                </a:solidFill>
                <a:latin typeface="Arial" pitchFamily="34" charset="0"/>
                <a:ea typeface="Arial" pitchFamily="34" charset="-122"/>
                <a:cs typeface="Arial" pitchFamily="34" charset="-120"/>
              </a:rPr>
              <a:t>250</a:t>
            </a:r>
            <a:endParaRPr lang="en-GB" sz="2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Suppliers · 20% assessed</a:t>
            </a:r>
            <a:endParaRPr lang="en-GB" sz="2600" dirty="0"/>
          </a:p>
        </p:txBody>
      </p:sp>
      <p:sp>
        <p:nvSpPr>
          <p:cNvPr id="31" name="Text 29"/>
          <p:cNvSpPr/>
          <p:nvPr/>
        </p:nvSpPr>
        <p:spPr>
          <a:xfrm>
            <a:off x="736092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p.50</a:t>
            </a:r>
            <a:endParaRPr lang="en-GB" sz="800" dirty="0"/>
          </a:p>
        </p:txBody>
      </p:sp>
      <p:sp>
        <p:nvSpPr>
          <p:cNvPr id="32" name="Shape 30"/>
          <p:cNvSpPr/>
          <p:nvPr/>
        </p:nvSpPr>
        <p:spPr>
          <a:xfrm>
            <a:off x="9509760" y="3794760"/>
            <a:ext cx="2103120" cy="2011680"/>
          </a:xfrm>
          <a:prstGeom prst="rect">
            <a:avLst/>
          </a:prstGeom>
          <a:solidFill>
            <a:srgbClr val="FFFFFF"/>
          </a:solidFill>
          <a:ln w="9525">
            <a:solidFill>
              <a:srgbClr val="D9D9D6"/>
            </a:solidFill>
            <a:prstDash val="solid"/>
          </a:ln>
        </p:spPr>
      </p:sp>
      <p:sp>
        <p:nvSpPr>
          <p:cNvPr id="33" name="Text 31"/>
          <p:cNvSpPr/>
          <p:nvPr/>
        </p:nvSpPr>
        <p:spPr>
          <a:xfrm>
            <a:off x="9601200" y="3886200"/>
            <a:ext cx="1920240" cy="1508760"/>
          </a:xfrm>
          <a:prstGeom prst="rect">
            <a:avLst/>
          </a:prstGeom>
          <a:noFill/>
          <a:ln/>
        </p:spPr>
        <p:txBody>
          <a:bodyPr wrap="square" rtlCol="0" anchor="t"/>
          <a:lstStyle/>
          <a:p>
            <a:pPr indent="0" marL="0">
              <a:buNone/>
            </a:pPr>
            <a:r>
              <a:rPr lang="en-GB" altLang="en-US" sz="1600" b="1" dirty="0">
                <a:solidFill>
                  <a:srgbClr val="18233E"/>
                </a:solidFill>
                <a:latin typeface="Arial" pitchFamily="34" charset="0"/>
                <a:ea typeface="Arial" pitchFamily="34" charset="-122"/>
                <a:cs typeface="Arial" pitchFamily="34" charset="-120"/>
              </a:rPr>
              <a:t>ISO 45001 · 37001 · 10002</a:t>
            </a:r>
            <a:endParaRPr lang="en-GB" sz="1600" dirty="0"/>
          </a:p>
          <a:p>
            <a:pPr indent="0" marL="0">
              <a:spcBef>
                <a:spcPts val="600"/>
              </a:spcBef>
              <a:buNone/>
            </a:pPr>
            <a:r>
              <a:rPr lang="en-GB" altLang="en-US" sz="1100" dirty="0">
                <a:solidFill>
                  <a:srgbClr val="121212"/>
                </a:solidFill>
                <a:latin typeface="Arial" pitchFamily="34" charset="0"/>
                <a:ea typeface="Arial" pitchFamily="34" charset="-122"/>
                <a:cs typeface="Arial" pitchFamily="34" charset="-120"/>
              </a:rPr>
              <a:t>Certificates obtained for the first time in 2024</a:t>
            </a:r>
            <a:endParaRPr lang="en-GB" sz="1600" dirty="0"/>
          </a:p>
        </p:txBody>
      </p:sp>
      <p:sp>
        <p:nvSpPr>
          <p:cNvPr id="34" name="Text 32"/>
          <p:cNvSpPr/>
          <p:nvPr/>
        </p:nvSpPr>
        <p:spPr>
          <a:xfrm>
            <a:off x="9601200" y="5422392"/>
            <a:ext cx="1920240" cy="292608"/>
          </a:xfrm>
          <a:prstGeom prst="rect">
            <a:avLst/>
          </a:prstGeom>
          <a:noFill/>
          <a:ln/>
        </p:spPr>
        <p:txBody>
          <a:bodyPr wrap="square" rtlCol="0" anchor="b"/>
          <a:lstStyle/>
          <a:p>
            <a:pPr indent="0" marL="0">
              <a:buNone/>
            </a:pPr>
            <a:r>
              <a:rPr lang="en-GB" altLang="en-US" sz="800" dirty="0">
                <a:solidFill>
                  <a:srgbClr val="5D6578"/>
                </a:solidFill>
                <a:latin typeface="Arial" pitchFamily="34" charset="0"/>
                <a:ea typeface="Arial" pitchFamily="34" charset="-122"/>
                <a:cs typeface="Arial" pitchFamily="34" charset="-120"/>
              </a:rPr>
              <a:t>p.20</a:t>
            </a:r>
            <a:endParaRPr lang="en-GB" sz="800" dirty="0"/>
          </a:p>
        </p:txBody>
      </p:sp>
      <p:sp>
        <p:nvSpPr>
          <p:cNvPr id="35" name="Text 33"/>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 p.36, p.34, p.47, p.53, p.55, p.50, p.20 · pages on each card</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10908792" y="384048"/>
            <a:ext cx="731520" cy="220370"/>
          </a:xfrm>
          <a:prstGeom prst="rect">
            <a:avLst/>
          </a:prstGeom>
        </p:spPr>
      </p:pic>
      <p:sp>
        <p:nvSpPr>
          <p:cNvPr id="3" name="Text 0"/>
          <p:cNvSpPr/>
          <p:nvPr/>
        </p:nvSpPr>
        <p:spPr>
          <a:xfrm>
            <a:off x="548640" y="365760"/>
            <a:ext cx="3123590" cy="256032"/>
          </a:xfrm>
          <a:prstGeom prst="rect">
            <a:avLst/>
          </a:prstGeom>
          <a:solidFill>
            <a:srgbClr val="FFFFFF"/>
          </a:solidFill>
          <a:ln/>
        </p:spPr>
        <p:txBody>
          <a:bodyPr wrap="square" lIns="0" tIns="76200" rIns="76200" bIns="0" rtlCol="0" anchor="ctr"/>
          <a:lstStyle/>
          <a:p>
            <a:pPr indent="0" marL="0">
              <a:buNone/>
            </a:pPr>
            <a:r>
              <a:rPr lang="en-GB" altLang="en-US" sz="900" b="1" spc="50" kern="0" dirty="0">
                <a:solidFill>
                  <a:srgbClr val="18233E"/>
                </a:solidFill>
                <a:latin typeface="Arial" pitchFamily="34" charset="0"/>
                <a:ea typeface="Arial" pitchFamily="34" charset="-122"/>
                <a:cs typeface="Arial" pitchFamily="34" charset="-120"/>
              </a:rPr>
              <a:t>MESSAGE FROM THE CHAIRMAN OF THE BOARD</a:t>
            </a:r>
            <a:endParaRPr lang="en-GB" sz="900" dirty="0"/>
          </a:p>
        </p:txBody>
      </p:sp>
      <p:sp>
        <p:nvSpPr>
          <p:cNvPr id="4" name="Text 1"/>
          <p:cNvSpPr/>
          <p:nvPr/>
        </p:nvSpPr>
        <p:spPr>
          <a:xfrm>
            <a:off x="548640" y="713232"/>
            <a:ext cx="10149840" cy="566928"/>
          </a:xfrm>
          <a:prstGeom prst="rect">
            <a:avLst/>
          </a:prstGeom>
          <a:noFill/>
          <a:ln/>
        </p:spPr>
        <p:txBody>
          <a:bodyPr wrap="square" rtlCol="0" anchor="t"/>
          <a:lstStyle/>
          <a:p>
            <a:pPr indent="0" marL="0">
              <a:buNone/>
            </a:pPr>
            <a:r>
              <a:rPr lang="en-GB" altLang="en-US" sz="2600" b="1" dirty="0">
                <a:solidFill>
                  <a:srgbClr val="FFFFFF"/>
                </a:solidFill>
                <a:latin typeface="Arial" pitchFamily="34" charset="0"/>
                <a:ea typeface="Arial" pitchFamily="34" charset="-122"/>
                <a:cs typeface="Arial" pitchFamily="34" charset="-120"/>
              </a:rPr>
              <a:t>The Chairman's commitment</a:t>
            </a:r>
            <a:endParaRPr lang="en-GB" sz="2600" dirty="0"/>
          </a:p>
        </p:txBody>
      </p:sp>
      <p:sp>
        <p:nvSpPr>
          <p:cNvPr id="5" name="Text 2"/>
          <p:cNvSpPr/>
          <p:nvPr/>
        </p:nvSpPr>
        <p:spPr>
          <a:xfrm>
            <a:off x="502920" y="1325880"/>
            <a:ext cx="914400" cy="1005840"/>
          </a:xfrm>
          <a:prstGeom prst="rect">
            <a:avLst/>
          </a:prstGeom>
          <a:noFill/>
          <a:ln/>
        </p:spPr>
        <p:txBody>
          <a:bodyPr wrap="square" rtlCol="0" anchor="t"/>
          <a:lstStyle/>
          <a:p>
            <a:pPr indent="0" marL="0">
              <a:buNone/>
            </a:pPr>
            <a:r>
              <a:rPr lang="en-GB" altLang="en-US" sz="9600" b="1" dirty="0">
                <a:solidFill>
                  <a:srgbClr val="A3A7B2"/>
                </a:solidFill>
                <a:latin typeface="Arial" pitchFamily="34" charset="0"/>
                <a:ea typeface="Arial" pitchFamily="34" charset="-122"/>
                <a:cs typeface="Arial" pitchFamily="34" charset="-120"/>
              </a:rPr>
              <a:t>“</a:t>
            </a:r>
            <a:endParaRPr lang="en-GB" sz="9600" dirty="0"/>
          </a:p>
        </p:txBody>
      </p:sp>
      <p:sp>
        <p:nvSpPr>
          <p:cNvPr id="6" name="Text 3"/>
          <p:cNvSpPr/>
          <p:nvPr/>
        </p:nvSpPr>
        <p:spPr>
          <a:xfrm>
            <a:off x="1234440" y="1737360"/>
            <a:ext cx="9509760" cy="2926080"/>
          </a:xfrm>
          <a:prstGeom prst="rect">
            <a:avLst/>
          </a:prstGeom>
          <a:noFill/>
          <a:ln/>
        </p:spPr>
        <p:txBody>
          <a:bodyPr wrap="square" rtlCol="0" anchor="t"/>
          <a:lstStyle/>
          <a:p>
            <a:pPr indent="0" marL="0">
              <a:lnSpc>
                <a:spcPct val="115000"/>
              </a:lnSpc>
              <a:buNone/>
            </a:pPr>
            <a:r>
              <a:rPr lang="en-GB" altLang="en-US" sz="2200" dirty="0">
                <a:solidFill>
                  <a:srgbClr val="FFFFFF"/>
                </a:solidFill>
                <a:latin typeface="Arial" pitchFamily="34" charset="0"/>
                <a:ea typeface="Arial" pitchFamily="34" charset="-122"/>
                <a:cs typeface="Arial" pitchFamily="34" charset="-120"/>
              </a:rPr>
              <a:t>Our commitment for the period ahead is clear: to reach net zero in our Scope 1 and Scope 2 emissions by 2040 against the 2024 base year, and to neutralise emissions from all our operations, including Scope 3, by 2050. On the path towards these targets we will continue to measure, to report and to share the results we achieve — whether positive or negative — with you.</a:t>
            </a:r>
            <a:endParaRPr lang="en-GB" sz="2200" dirty="0"/>
          </a:p>
        </p:txBody>
      </p:sp>
      <p:sp>
        <p:nvSpPr>
          <p:cNvPr id="7" name="Text 4"/>
          <p:cNvSpPr/>
          <p:nvPr/>
        </p:nvSpPr>
        <p:spPr>
          <a:xfrm>
            <a:off x="1234440" y="4846320"/>
            <a:ext cx="7315200" cy="731520"/>
          </a:xfrm>
          <a:prstGeom prst="rect">
            <a:avLst/>
          </a:prstGeom>
          <a:noFill/>
          <a:ln/>
        </p:spPr>
        <p:txBody>
          <a:bodyPr wrap="square" rtlCol="0" anchor="t"/>
          <a:lstStyle/>
          <a:p>
            <a:pPr indent="0" marL="0">
              <a:buNone/>
            </a:pPr>
            <a:r>
              <a:rPr lang="en-GB" altLang="en-US" sz="1400" b="1" dirty="0">
                <a:solidFill>
                  <a:srgbClr val="FFFFFF"/>
                </a:solidFill>
                <a:latin typeface="Arial" pitchFamily="34" charset="0"/>
                <a:ea typeface="Arial" pitchFamily="34" charset="-122"/>
                <a:cs typeface="Arial" pitchFamily="34" charset="-120"/>
              </a:rPr>
              <a:t>Adnan Şahin</a:t>
            </a:r>
            <a:endParaRPr lang="en-GB" sz="1400" dirty="0"/>
          </a:p>
          <a:p>
            <a:pPr indent="0" marL="0">
              <a:buNone/>
            </a:pPr>
            <a:r>
              <a:rPr lang="en-GB" altLang="en-US" sz="1400" dirty="0">
                <a:solidFill>
                  <a:srgbClr val="D9D9D6"/>
                </a:solidFill>
                <a:latin typeface="Arial" pitchFamily="34" charset="0"/>
                <a:ea typeface="Arial" pitchFamily="34" charset="-122"/>
                <a:cs typeface="Arial" pitchFamily="34" charset="-120"/>
              </a:rPr>
              <a:t>Chairman of the Board of Directors</a:t>
            </a:r>
            <a:endParaRPr lang="en-GB" sz="1400" dirty="0"/>
          </a:p>
        </p:txBody>
      </p:sp>
      <p:sp>
        <p:nvSpPr>
          <p:cNvPr id="8" name="Text 5"/>
          <p:cNvSpPr/>
          <p:nvPr/>
        </p:nvSpPr>
        <p:spPr>
          <a:xfrm>
            <a:off x="7863840" y="6053328"/>
            <a:ext cx="3749040" cy="274320"/>
          </a:xfrm>
          <a:prstGeom prst="rect">
            <a:avLst/>
          </a:prstGeom>
          <a:noFill/>
          <a:ln/>
        </p:spPr>
        <p:txBody>
          <a:bodyPr wrap="square" rtlCol="0" anchor="t"/>
          <a:lstStyle/>
          <a:p>
            <a:pPr algn="r" indent="0" marL="0">
              <a:buNone/>
            </a:pPr>
            <a:r>
              <a:rPr lang="en-GB" altLang="en-US" sz="700" spc="100" kern="0" dirty="0">
                <a:solidFill>
                  <a:srgbClr val="FFFFFF"/>
                </a:solidFill>
                <a:latin typeface="Arial" pitchFamily="34" charset="0"/>
                <a:ea typeface="Arial" pitchFamily="34" charset="-122"/>
                <a:cs typeface="Arial" pitchFamily="34" charset="-120"/>
              </a:rPr>
              <a:t>REPRESENTATIVE IMAGE · AI-GENERATED</a:t>
            </a:r>
            <a:endParaRPr lang="en-GB" sz="700" dirty="0"/>
          </a:p>
        </p:txBody>
      </p:sp>
      <p:sp>
        <p:nvSpPr>
          <p:cNvPr id="9" name="Text 6"/>
          <p:cNvSpPr/>
          <p:nvPr/>
        </p:nvSpPr>
        <p:spPr>
          <a:xfrm>
            <a:off x="548640" y="6035040"/>
            <a:ext cx="6858000" cy="292608"/>
          </a:xfrm>
          <a:prstGeom prst="rect">
            <a:avLst/>
          </a:prstGeom>
          <a:noFill/>
          <a:ln/>
        </p:spPr>
        <p:txBody>
          <a:bodyPr wrap="square" rtlCol="0" anchor="ctr"/>
          <a:lstStyle/>
          <a:p>
            <a:pPr indent="0" marL="0">
              <a:buNone/>
            </a:pPr>
            <a:r>
              <a:rPr lang="en-GB" altLang="en-US" sz="800" dirty="0">
                <a:solidFill>
                  <a:srgbClr val="D9D9D6"/>
                </a:solidFill>
                <a:latin typeface="Arial" pitchFamily="34" charset="0"/>
                <a:ea typeface="Arial" pitchFamily="34" charset="-122"/>
                <a:cs typeface="Arial" pitchFamily="34" charset="-120"/>
              </a:rPr>
              <a:t>Source: ENCO 2024 Sustainability Report, p.7</a:t>
            </a:r>
            <a:endParaRPr lang="en-GB" sz="800" dirty="0"/>
          </a:p>
        </p:txBody>
      </p:sp>
      <p:sp>
        <p:nvSpPr>
          <p:cNvPr id="10" name="Text 7"/>
          <p:cNvSpPr/>
          <p:nvPr/>
        </p:nvSpPr>
        <p:spPr>
          <a:xfrm>
            <a:off x="548640" y="6419088"/>
            <a:ext cx="9144000" cy="256032"/>
          </a:xfrm>
          <a:prstGeom prst="rect">
            <a:avLst/>
          </a:prstGeom>
          <a:noFill/>
          <a:ln/>
        </p:spPr>
        <p:txBody>
          <a:bodyPr wrap="square" rtlCol="0" anchor="t"/>
          <a:lstStyle/>
          <a:p>
            <a:pPr indent="0" marL="0">
              <a:buNone/>
            </a:pPr>
            <a:r>
              <a:rPr lang="en-GB" altLang="en-US" sz="800" dirty="0">
                <a:solidFill>
                  <a:srgbClr val="D9D9D6"/>
                </a:solidFill>
                <a:latin typeface="Arial" pitchFamily="34" charset="0"/>
                <a:ea typeface="Arial" pitchFamily="34" charset="-122"/>
                <a:cs typeface="Arial" pitchFamily="34" charset="-120"/>
              </a:rPr>
              <a:t>ENCO 2024 Sustainability Report · Executive presentation</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GHG emissions by scope</a:t>
            </a:r>
            <a:endParaRPr lang="en-GB" sz="2600" dirty="0"/>
          </a:p>
        </p:txBody>
      </p:sp>
      <p:graphicFrame>
        <p:nvGraphicFramePr>
          <p:cNvPr id="4" name="Chart 0" descr=""/>
          <p:cNvGraphicFramePr/>
          <p:nvPr/>
        </p:nvGraphicFramePr>
        <p:xfrm>
          <a:off x="548640" y="1554480"/>
          <a:ext cx="6675120" cy="42062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589520" y="1600200"/>
            <a:ext cx="4023360" cy="2194560"/>
          </a:xfrm>
          <a:prstGeom prst="rect">
            <a:avLst/>
          </a:prstGeom>
          <a:noFill/>
          <a:ln/>
        </p:spPr>
        <p:txBody>
          <a:bodyPr wrap="square" rtlCol="0" anchor="t"/>
          <a:lstStyle/>
          <a:p>
            <a:pPr indent="0" marL="0">
              <a:buNone/>
            </a:pPr>
            <a:r>
              <a:rPr lang="en-GB" altLang="en-US" sz="3200" b="1" dirty="0">
                <a:solidFill>
                  <a:srgbClr val="18233E"/>
                </a:solidFill>
                <a:latin typeface="Arial" pitchFamily="34" charset="0"/>
                <a:ea typeface="Arial" pitchFamily="34" charset="-122"/>
                <a:cs typeface="Arial" pitchFamily="34" charset="-120"/>
              </a:rPr>
              <a:t>10,668.0 </a:t>
            </a:r>
            <a:pPr indent="0" marL="0">
              <a:buNone/>
            </a:pPr>
            <a:r>
              <a:rPr lang="en-GB" altLang="en-US" sz="1400" dirty="0">
                <a:solidFill>
                  <a:srgbClr val="5D6578"/>
                </a:solidFill>
                <a:latin typeface="Arial" pitchFamily="34" charset="0"/>
                <a:ea typeface="Arial" pitchFamily="34" charset="-122"/>
                <a:cs typeface="Arial" pitchFamily="34" charset="-120"/>
              </a:rPr>
              <a:t>tCO₂e</a:t>
            </a:r>
            <a:endParaRPr lang="en-GB" sz="3200" dirty="0"/>
          </a:p>
          <a:p>
            <a:pPr indent="0" marL="0">
              <a:buNone/>
            </a:pPr>
            <a:r>
              <a:rPr lang="en-GB" altLang="en-US" sz="1100" dirty="0">
                <a:solidFill>
                  <a:srgbClr val="5D6578"/>
                </a:solidFill>
                <a:latin typeface="Arial" pitchFamily="34" charset="0"/>
                <a:ea typeface="Arial" pitchFamily="34" charset="-122"/>
                <a:cs typeface="Arial" pitchFamily="34" charset="-120"/>
              </a:rPr>
              <a:t>Total GHG emissions (Scopes 1+2+3)</a:t>
            </a:r>
            <a:endParaRPr lang="en-GB" sz="3200" dirty="0"/>
          </a:p>
          <a:p>
            <a:pPr indent="0" marL="0">
              <a:spcBef>
                <a:spcPts val="1000"/>
              </a:spcBef>
              <a:buNone/>
            </a:pPr>
            <a:r>
              <a:rPr lang="en-GB" altLang="en-US" sz="1300" dirty="0">
                <a:solidFill>
                  <a:srgbClr val="121212"/>
                </a:solidFill>
                <a:latin typeface="Arial" pitchFamily="34" charset="0"/>
                <a:ea typeface="Arial" pitchFamily="34" charset="-122"/>
                <a:cs typeface="Arial" pitchFamily="34" charset="-120"/>
              </a:rPr>
              <a:t>8.6%  Scope 1</a:t>
            </a:r>
            <a:endParaRPr lang="en-GB" sz="3200" dirty="0"/>
          </a:p>
          <a:p>
            <a:pPr indent="0" marL="0">
              <a:spcBef>
                <a:spcPts val="200"/>
              </a:spcBef>
              <a:buNone/>
            </a:pPr>
            <a:r>
              <a:rPr lang="en-GB" altLang="en-US" sz="1300" dirty="0">
                <a:solidFill>
                  <a:srgbClr val="121212"/>
                </a:solidFill>
                <a:latin typeface="Arial" pitchFamily="34" charset="0"/>
                <a:ea typeface="Arial" pitchFamily="34" charset="-122"/>
                <a:cs typeface="Arial" pitchFamily="34" charset="-120"/>
              </a:rPr>
              <a:t>22.5%  Scope 2 (location-based)</a:t>
            </a:r>
            <a:endParaRPr lang="en-GB" sz="3200" dirty="0"/>
          </a:p>
          <a:p>
            <a:pPr indent="0" marL="0">
              <a:spcBef>
                <a:spcPts val="200"/>
              </a:spcBef>
              <a:buNone/>
            </a:pPr>
            <a:r>
              <a:rPr lang="en-GB" altLang="en-US" sz="1300" b="1" dirty="0">
                <a:solidFill>
                  <a:srgbClr val="121212"/>
                </a:solidFill>
                <a:latin typeface="Arial" pitchFamily="34" charset="0"/>
                <a:ea typeface="Arial" pitchFamily="34" charset="-122"/>
                <a:cs typeface="Arial" pitchFamily="34" charset="-120"/>
              </a:rPr>
              <a:t>69.0%  Scope 3</a:t>
            </a:r>
            <a:endParaRPr lang="en-GB" sz="3200" dirty="0"/>
          </a:p>
        </p:txBody>
      </p:sp>
      <p:sp>
        <p:nvSpPr>
          <p:cNvPr id="6" name="Text 3"/>
          <p:cNvSpPr/>
          <p:nvPr/>
        </p:nvSpPr>
        <p:spPr>
          <a:xfrm>
            <a:off x="7589520" y="3886200"/>
            <a:ext cx="4023360" cy="1920240"/>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Transportation and distribution activities alone account for 62.4% of the total inventory (6,656.3 tCO₂e). The centre of gravity of our decarbonisation strategy therefore lies — alongside efficiency work at our own facilities — in transport mode choices and in the partnerships we operate with subcontracted carriers.</a:t>
            </a:r>
            <a:endParaRPr lang="en-GB" sz="11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2024 emissions by source and category</a:t>
            </a:r>
            <a:endParaRPr lang="en-GB" sz="2600" dirty="0"/>
          </a:p>
        </p:txBody>
      </p:sp>
      <p:graphicFrame>
        <p:nvGraphicFramePr>
          <p:cNvPr id="4" name="Chart 0" descr=""/>
          <p:cNvGraphicFramePr/>
          <p:nvPr/>
        </p:nvGraphicFramePr>
        <p:xfrm>
          <a:off x="548640" y="1783080"/>
          <a:ext cx="813816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94360" y="1481328"/>
            <a:ext cx="146304" cy="146304"/>
          </a:xfrm>
          <a:prstGeom prst="rect">
            <a:avLst/>
          </a:prstGeom>
          <a:solidFill>
            <a:srgbClr val="18233E"/>
          </a:solidFill>
          <a:ln w="12700">
            <a:solidFill>
              <a:srgbClr val="18233E"/>
            </a:solidFill>
            <a:prstDash val="solid"/>
          </a:ln>
        </p:spPr>
      </p:sp>
      <p:sp>
        <p:nvSpPr>
          <p:cNvPr id="6" name="Text 3"/>
          <p:cNvSpPr/>
          <p:nvPr/>
        </p:nvSpPr>
        <p:spPr>
          <a:xfrm>
            <a:off x="78638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1</a:t>
            </a:r>
            <a:endParaRPr lang="en-GB" sz="1000" dirty="0"/>
          </a:p>
        </p:txBody>
      </p:sp>
      <p:sp>
        <p:nvSpPr>
          <p:cNvPr id="7" name="Shape 4"/>
          <p:cNvSpPr/>
          <p:nvPr/>
        </p:nvSpPr>
        <p:spPr>
          <a:xfrm>
            <a:off x="2011680" y="1481328"/>
            <a:ext cx="146304" cy="146304"/>
          </a:xfrm>
          <a:prstGeom prst="rect">
            <a:avLst/>
          </a:prstGeom>
          <a:solidFill>
            <a:srgbClr val="5D6578"/>
          </a:solidFill>
          <a:ln w="12700">
            <a:solidFill>
              <a:srgbClr val="5D6578"/>
            </a:solidFill>
            <a:prstDash val="solid"/>
          </a:ln>
        </p:spPr>
      </p:sp>
      <p:sp>
        <p:nvSpPr>
          <p:cNvPr id="8" name="Text 5"/>
          <p:cNvSpPr/>
          <p:nvPr/>
        </p:nvSpPr>
        <p:spPr>
          <a:xfrm>
            <a:off x="220370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2</a:t>
            </a:r>
            <a:endParaRPr lang="en-GB" sz="1000" dirty="0"/>
          </a:p>
        </p:txBody>
      </p:sp>
      <p:sp>
        <p:nvSpPr>
          <p:cNvPr id="9" name="Shape 6"/>
          <p:cNvSpPr/>
          <p:nvPr/>
        </p:nvSpPr>
        <p:spPr>
          <a:xfrm>
            <a:off x="3429000" y="1481328"/>
            <a:ext cx="146304" cy="146304"/>
          </a:xfrm>
          <a:prstGeom prst="rect">
            <a:avLst/>
          </a:prstGeom>
          <a:solidFill>
            <a:srgbClr val="A3A7B2"/>
          </a:solidFill>
          <a:ln w="12700">
            <a:solidFill>
              <a:srgbClr val="A3A7B2"/>
            </a:solidFill>
            <a:prstDash val="solid"/>
          </a:ln>
        </p:spPr>
      </p:sp>
      <p:sp>
        <p:nvSpPr>
          <p:cNvPr id="10" name="Text 7"/>
          <p:cNvSpPr/>
          <p:nvPr/>
        </p:nvSpPr>
        <p:spPr>
          <a:xfrm>
            <a:off x="3621024" y="1389888"/>
            <a:ext cx="1188720" cy="310896"/>
          </a:xfrm>
          <a:prstGeom prst="rect">
            <a:avLst/>
          </a:prstGeom>
          <a:noFill/>
          <a:ln/>
        </p:spPr>
        <p:txBody>
          <a:bodyPr wrap="square" rtlCol="0" anchor="ctr"/>
          <a:lstStyle/>
          <a:p>
            <a:pPr indent="0" marL="0">
              <a:buNone/>
            </a:pPr>
            <a:r>
              <a:rPr lang="en-GB" altLang="en-US" sz="1000" dirty="0">
                <a:solidFill>
                  <a:srgbClr val="5D6578"/>
                </a:solidFill>
                <a:latin typeface="Arial" pitchFamily="34" charset="0"/>
                <a:ea typeface="Arial" pitchFamily="34" charset="-122"/>
                <a:cs typeface="Arial" pitchFamily="34" charset="-120"/>
              </a:rPr>
              <a:t>Scope 3</a:t>
            </a:r>
            <a:endParaRPr lang="en-GB" sz="1000" dirty="0"/>
          </a:p>
        </p:txBody>
      </p:sp>
      <p:sp>
        <p:nvSpPr>
          <p:cNvPr id="11" name="Text 8"/>
          <p:cNvSpPr/>
          <p:nvPr/>
        </p:nvSpPr>
        <p:spPr>
          <a:xfrm>
            <a:off x="8961120" y="1783080"/>
            <a:ext cx="2697480" cy="3291840"/>
          </a:xfrm>
          <a:prstGeom prst="rect">
            <a:avLst/>
          </a:prstGeom>
          <a:noFill/>
          <a:ln/>
        </p:spPr>
        <p:txBody>
          <a:bodyPr wrap="square" rtlCol="0" anchor="t"/>
          <a:lstStyle/>
          <a:p>
            <a:pPr indent="0" marL="0">
              <a:buNone/>
            </a:pPr>
            <a:r>
              <a:rPr lang="en-GB" altLang="en-US" sz="3200" b="1" dirty="0">
                <a:solidFill>
                  <a:srgbClr val="18233E"/>
                </a:solidFill>
                <a:latin typeface="Arial" pitchFamily="34" charset="0"/>
                <a:ea typeface="Arial" pitchFamily="34" charset="-122"/>
                <a:cs typeface="Arial" pitchFamily="34" charset="-120"/>
              </a:rPr>
              <a:t>62.4%</a:t>
            </a:r>
            <a:endParaRPr lang="en-GB" sz="3200" dirty="0"/>
          </a:p>
          <a:p>
            <a:pPr indent="0" marL="0">
              <a:buNone/>
            </a:pPr>
            <a:r>
              <a:rPr lang="en-GB" altLang="en-US" sz="1200" dirty="0">
                <a:solidFill>
                  <a:srgbClr val="121212"/>
                </a:solidFill>
                <a:latin typeface="Arial" pitchFamily="34" charset="0"/>
                <a:ea typeface="Arial" pitchFamily="34" charset="-122"/>
                <a:cs typeface="Arial" pitchFamily="34" charset="-120"/>
              </a:rPr>
              <a:t>Transportation and distribution (Scope 3 – Category 4)</a:t>
            </a:r>
            <a:endParaRPr lang="en-GB" sz="3200" dirty="0"/>
          </a:p>
          <a:p>
            <a:pPr indent="0" marL="0">
              <a:spcBef>
                <a:spcPts val="1400"/>
              </a:spcBef>
              <a:buNone/>
            </a:pPr>
            <a:r>
              <a:rPr lang="en-GB" altLang="en-US" sz="1000" dirty="0">
                <a:solidFill>
                  <a:srgbClr val="5D6578"/>
                </a:solidFill>
                <a:latin typeface="Arial" pitchFamily="34" charset="0"/>
                <a:ea typeface="Arial" pitchFamily="34" charset="-122"/>
                <a:cs typeface="Arial" pitchFamily="34" charset="-120"/>
              </a:rPr>
              <a:t>Items add up to 10,668.1; the table total is 10,668.0 (rounding difference shown as in the source).</a:t>
            </a:r>
            <a:endParaRPr lang="en-GB" sz="3200" dirty="0"/>
          </a:p>
        </p:txBody>
      </p:sp>
      <p:sp>
        <p:nvSpPr>
          <p:cNvPr id="12" name="Text 9"/>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2023 and 2024 greenhouse gas results</a:t>
            </a:r>
            <a:endParaRPr lang="en-GB"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6583680" cy="914400"/>
        </p:xfrm>
        <a:graphic>
          <a:graphicData uri="http://schemas.openxmlformats.org/drawingml/2006/table">
            <a:tbl>
              <a:tblPr/>
              <a:tblGrid>
                <a:gridCol w="3657600"/>
                <a:gridCol w="1463040"/>
                <a:gridCol w="1463040"/>
              </a:tblGrid>
              <a:tr h="0">
                <a:tc>
                  <a:txBody>
                    <a:bodyPr/>
                    <a:lstStyle/>
                    <a:p>
                      <a:pPr algn="l" indent="0" marL="0">
                        <a:buNone/>
                      </a:pPr>
                      <a:r>
                        <a:rPr lang="en-US" sz="1100" b="1" dirty="0">
                          <a:solidFill>
                            <a:srgbClr val="5D6578"/>
                          </a:solidFill>
                          <a:latin typeface="Arial" pitchFamily="34" charset="0"/>
                          <a:ea typeface="Arial" pitchFamily="34" charset="-122"/>
                          <a:cs typeface="Arial" pitchFamily="34" charset="-120"/>
                        </a:rPr>
                        <a:t>Greenhouse Gas Emissions (tonnes CO₂e)</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2023</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2024</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1</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4,365.4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912.6</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2 (location-based)</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3,093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2,398.5</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Scope 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2,798</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7,356.9</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Total Emissions (Scope 1+2+3)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10,256.4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10,668.0</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3977640"/>
            <a:ext cx="3291840" cy="329184"/>
          </a:xfrm>
          <a:prstGeom prst="rect">
            <a:avLst/>
          </a:prstGeom>
          <a:solidFill>
            <a:srgbClr val="FDECEE"/>
          </a:solidFill>
          <a:ln/>
        </p:spPr>
        <p:txBody>
          <a:bodyPr wrap="square" lIns="0" tIns="101600" rIns="101600" bIns="0" rtlCol="0" anchor="ctr"/>
          <a:lstStyle/>
          <a:p>
            <a:pPr indent="0" marL="0">
              <a:buNone/>
            </a:pPr>
            <a:r>
              <a:rPr lang="en-GB" altLang="en-US" sz="1100" b="1" dirty="0">
                <a:solidFill>
                  <a:srgbClr val="E30613"/>
                </a:solidFill>
                <a:latin typeface="Arial" pitchFamily="34" charset="0"/>
                <a:ea typeface="Arial" pitchFamily="34" charset="-122"/>
                <a:cs typeface="Arial" pitchFamily="34" charset="-120"/>
              </a:rPr>
              <a:t>Not comparable: 2023 ↔ 2024</a:t>
            </a:r>
            <a:endParaRPr lang="en-GB" sz="1100" dirty="0"/>
          </a:p>
        </p:txBody>
      </p:sp>
      <p:sp>
        <p:nvSpPr>
          <p:cNvPr id="6" name="Text 3"/>
          <p:cNvSpPr/>
          <p:nvPr/>
        </p:nvSpPr>
        <p:spPr>
          <a:xfrm>
            <a:off x="7498080" y="1600200"/>
            <a:ext cx="4114800" cy="4206240"/>
          </a:xfrm>
          <a:prstGeom prst="rect">
            <a:avLst/>
          </a:prstGeom>
          <a:noFill/>
          <a:ln/>
        </p:spPr>
        <p:txBody>
          <a:bodyPr wrap="square" rtlCol="0" anchor="t">
            <a:normAutofit/>
          </a:bodyPr>
          <a:lstStyle/>
          <a:p>
            <a:pPr indent="0" marL="0">
              <a:buNone/>
            </a:pPr>
            <a:r>
              <a:rPr lang="en-GB" altLang="en-US" sz="1300" dirty="0">
                <a:solidFill>
                  <a:srgbClr val="121212"/>
                </a:solidFill>
                <a:latin typeface="Arial" pitchFamily="34" charset="0"/>
                <a:ea typeface="Arial" pitchFamily="34" charset="-122"/>
                <a:cs typeface="Arial" pitchFamily="34" charset="-120"/>
              </a:rPr>
              <a:t>2024 inventory was prepared on the basis of an updated calculation boundary and the GHG Protocol category structure. As the scope boundaries and category classifications differ, the scope-based results for the two years are not directly comparable; changes between scopes should not be interpreted as a genuine reduction or increase. For this reason, 2024 has been set as the base year for greenhouse gas targets.</a:t>
            </a:r>
            <a:endParaRPr lang="en-GB" sz="13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Transport modes: intensity and share</a:t>
            </a:r>
            <a:endParaRPr lang="en-GB" sz="2600" dirty="0"/>
          </a:p>
        </p:txBody>
      </p:sp>
      <p:sp>
        <p:nvSpPr>
          <p:cNvPr id="4" name="Text 2"/>
          <p:cNvSpPr/>
          <p:nvPr/>
        </p:nvSpPr>
        <p:spPr>
          <a:xfrm>
            <a:off x="548640" y="1417320"/>
            <a:ext cx="530352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Emission intensity (g CO₂e/tkm)</a:t>
            </a:r>
            <a:endParaRPr lang="en-GB" sz="1200" dirty="0"/>
          </a:p>
        </p:txBody>
      </p:sp>
      <p:graphicFrame>
        <p:nvGraphicFramePr>
          <p:cNvPr id="5" name="Chart 0" descr=""/>
          <p:cNvGraphicFramePr/>
          <p:nvPr/>
        </p:nvGraphicFramePr>
        <p:xfrm>
          <a:off x="548640" y="1737360"/>
          <a:ext cx="5303520" cy="24688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309360" y="1417320"/>
            <a:ext cx="530352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Share of transport work vs share of emissions</a:t>
            </a:r>
            <a:endParaRPr lang="en-GB" sz="1200" dirty="0"/>
          </a:p>
        </p:txBody>
      </p:sp>
      <p:graphicFrame>
        <p:nvGraphicFramePr>
          <p:cNvPr id="7" name="Chart 1" descr=""/>
          <p:cNvGraphicFramePr/>
          <p:nvPr/>
        </p:nvGraphicFramePr>
        <p:xfrm>
          <a:off x="6309360" y="1737360"/>
          <a:ext cx="5303520" cy="246888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548640" y="4343400"/>
            <a:ext cx="11064240" cy="1645920"/>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The difference in emissions intensity between transport modes reveals the most important lever of our decarbonisation strategy. Air freight accounts for only 4.3% of total tonne-kilometres yet generates 45.0% of transport-related emissions. Sea freight, by contrast, carries 78.5% of tonne-kilometres but accounts for only 12.9% of emissions. Per tonne-kilometre, sea freight generates approximately 64 times lower emissions than air freight.</a:t>
            </a:r>
            <a:endParaRPr lang="en-GB" sz="1100" dirty="0"/>
          </a:p>
          <a:p>
            <a:pPr indent="0" marL="0">
              <a:spcBef>
                <a:spcPts val="600"/>
              </a:spcBef>
              <a:buNone/>
            </a:pPr>
            <a:r>
              <a:rPr lang="en-GB" altLang="en-US" sz="900" dirty="0">
                <a:solidFill>
                  <a:srgbClr val="5D6578"/>
                </a:solidFill>
                <a:latin typeface="Arial" pitchFamily="34" charset="0"/>
                <a:ea typeface="Arial" pitchFamily="34" charset="-122"/>
                <a:cs typeface="Arial" pitchFamily="34" charset="-120"/>
              </a:rPr>
              <a:t>* calculated value: Transport-work shares are calculated from the tkm values in the table divided by the total (67,464,867 tkm); the air (4.3%) and sea (78.5%) shares also appear in the text.</a:t>
            </a:r>
            <a:endParaRPr lang="en-GB" sz="1100" dirty="0"/>
          </a:p>
        </p:txBody>
      </p:sp>
      <p:sp>
        <p:nvSpPr>
          <p:cNvPr id="9" name="Text 5"/>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p.39</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PLANET</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Energy and water consumption</a:t>
            </a:r>
            <a:endParaRPr lang="en-GB" sz="2600" dirty="0"/>
          </a:p>
        </p:txBody>
      </p:sp>
      <p:sp>
        <p:nvSpPr>
          <p:cNvPr id="4" name="Text 2"/>
          <p:cNvSpPr/>
          <p:nvPr/>
        </p:nvSpPr>
        <p:spPr>
          <a:xfrm>
            <a:off x="54864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Electricity consumption (MWh)</a:t>
            </a:r>
            <a:endParaRPr lang="en-GB" sz="1200" dirty="0"/>
          </a:p>
        </p:txBody>
      </p:sp>
      <p:graphicFrame>
        <p:nvGraphicFramePr>
          <p:cNvPr id="5" name="Chart 0" descr=""/>
          <p:cNvGraphicFramePr/>
          <p:nvPr/>
        </p:nvGraphicFramePr>
        <p:xfrm>
          <a:off x="548640" y="1737360"/>
          <a:ext cx="3566160" cy="274320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429768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Natural gas consumption (m³)</a:t>
            </a:r>
            <a:endParaRPr lang="en-GB" sz="1200" dirty="0"/>
          </a:p>
        </p:txBody>
      </p:sp>
      <p:graphicFrame>
        <p:nvGraphicFramePr>
          <p:cNvPr id="7" name="Chart 1" descr=""/>
          <p:cNvGraphicFramePr/>
          <p:nvPr/>
        </p:nvGraphicFramePr>
        <p:xfrm>
          <a:off x="4297680" y="1737360"/>
          <a:ext cx="3566160" cy="27432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8046720" y="1417320"/>
            <a:ext cx="356616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Drinking (mains) water (m³)</a:t>
            </a:r>
            <a:endParaRPr lang="en-GB" sz="1200" dirty="0"/>
          </a:p>
        </p:txBody>
      </p:sp>
      <p:graphicFrame>
        <p:nvGraphicFramePr>
          <p:cNvPr id="9" name="Chart 2" descr=""/>
          <p:cNvGraphicFramePr/>
          <p:nvPr/>
        </p:nvGraphicFramePr>
        <p:xfrm>
          <a:off x="8046720" y="1737360"/>
          <a:ext cx="3566160" cy="2743200"/>
        </p:xfrm>
        <a:graphic xmlns:a="http://schemas.openxmlformats.org/drawingml/2006/main">
          <a:graphicData uri="http://schemas.openxmlformats.org/drawingml/2006/chart">
            <c:chart xmlns:c="http://schemas.openxmlformats.org/drawingml/2006/chart" r:id="rId3"/>
          </a:graphicData>
        </a:graphic>
      </p:graphicFrame>
      <p:sp>
        <p:nvSpPr>
          <p:cNvPr id="10" name="Text 5"/>
          <p:cNvSpPr/>
          <p:nvPr/>
        </p:nvSpPr>
        <p:spPr>
          <a:xfrm>
            <a:off x="548640" y="4572000"/>
            <a:ext cx="7315200" cy="1280160"/>
          </a:xfrm>
          <a:prstGeom prst="rect">
            <a:avLst/>
          </a:prstGeom>
          <a:noFill/>
          <a:ln/>
        </p:spPr>
        <p:txBody>
          <a:bodyPr wrap="square" rtlCol="0" anchor="t"/>
          <a:lstStyle/>
          <a:p>
            <a:pPr indent="0" marL="0">
              <a:buNone/>
            </a:pPr>
            <a:r>
              <a:rPr lang="en-GB" altLang="en-US" sz="1100" b="1" dirty="0">
                <a:solidFill>
                  <a:srgbClr val="121212"/>
                </a:solidFill>
                <a:latin typeface="Arial" pitchFamily="34" charset="0"/>
                <a:ea typeface="Arial" pitchFamily="34" charset="-122"/>
                <a:cs typeface="Arial" pitchFamily="34" charset="-120"/>
              </a:rPr>
              <a:t>Renewable energy consumption: 0</a:t>
            </a:r>
            <a:endParaRPr lang="en-GB" sz="1100" dirty="0"/>
          </a:p>
          <a:p>
            <a:pPr indent="0" marL="0">
              <a:buNone/>
            </a:pPr>
            <a:r>
              <a:rPr lang="en-GB" altLang="en-US" sz="1100" dirty="0">
                <a:solidFill>
                  <a:srgbClr val="5D6578"/>
                </a:solidFill>
                <a:latin typeface="Arial" pitchFamily="34" charset="0"/>
                <a:ea typeface="Arial" pitchFamily="34" charset="-122"/>
                <a:cs typeface="Arial" pitchFamily="34" charset="-120"/>
              </a:rPr>
              <a:t>As no renewable energy procurement or I-REC certificates were in place in 2024, the market-based value is equal to the location-based value.</a:t>
            </a:r>
            <a:endParaRPr lang="en-GB" sz="1100" dirty="0"/>
          </a:p>
        </p:txBody>
      </p:sp>
      <p:sp>
        <p:nvSpPr>
          <p:cNvPr id="11" name="Text 6"/>
          <p:cNvSpPr/>
          <p:nvPr/>
        </p:nvSpPr>
        <p:spPr>
          <a:xfrm>
            <a:off x="8046720" y="4572000"/>
            <a:ext cx="3566160" cy="457200"/>
          </a:xfrm>
          <a:prstGeom prst="rect">
            <a:avLst/>
          </a:prstGeom>
          <a:noFill/>
          <a:ln/>
        </p:spPr>
        <p:txBody>
          <a:bodyPr wrap="square" rtlCol="0" anchor="t"/>
          <a:lstStyle/>
          <a:p>
            <a:pPr indent="0" marL="0">
              <a:buNone/>
            </a:pPr>
            <a:r>
              <a:rPr lang="en-GB" altLang="en-US" sz="1100" b="1" dirty="0">
                <a:solidFill>
                  <a:srgbClr val="121212"/>
                </a:solidFill>
                <a:latin typeface="Arial" pitchFamily="34" charset="0"/>
                <a:ea typeface="Arial" pitchFamily="34" charset="-122"/>
                <a:cs typeface="Arial" pitchFamily="34" charset="-120"/>
              </a:rPr>
              <a:t>17.3% lower than 2023</a:t>
            </a:r>
            <a:endParaRPr lang="en-GB" sz="1100" dirty="0"/>
          </a:p>
        </p:txBody>
      </p:sp>
      <p:sp>
        <p:nvSpPr>
          <p:cNvPr id="12" name="Text 7"/>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p.36, p.62, p.39, p.34</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724205"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PEOPLE</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Employees and occupational health and safety</a:t>
            </a:r>
            <a:endParaRPr lang="en-GB" sz="2600" dirty="0"/>
          </a:p>
        </p:txBody>
      </p:sp>
      <p:sp>
        <p:nvSpPr>
          <p:cNvPr id="4" name="Shape 2"/>
          <p:cNvSpPr/>
          <p:nvPr/>
        </p:nvSpPr>
        <p:spPr>
          <a:xfrm>
            <a:off x="548640" y="1463040"/>
            <a:ext cx="3566160" cy="1234440"/>
          </a:xfrm>
          <a:prstGeom prst="rect">
            <a:avLst/>
          </a:prstGeom>
          <a:solidFill>
            <a:srgbClr val="FFFFFF"/>
          </a:solidFill>
          <a:ln w="9525">
            <a:solidFill>
              <a:srgbClr val="D9D9D6"/>
            </a:solidFill>
            <a:prstDash val="solid"/>
          </a:ln>
        </p:spPr>
      </p:sp>
      <p:sp>
        <p:nvSpPr>
          <p:cNvPr id="5" name="Text 3"/>
          <p:cNvSpPr/>
          <p:nvPr/>
        </p:nvSpPr>
        <p:spPr>
          <a:xfrm>
            <a:off x="65836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173</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Employees (31.12.2024)</a:t>
            </a:r>
            <a:pPr indent="0" marL="0">
              <a:buNone/>
            </a:pPr>
            <a:r>
              <a:rPr lang="en-GB" altLang="en-US" sz="800" dirty="0">
                <a:solidFill>
                  <a:srgbClr val="5D6578"/>
                </a:solidFill>
                <a:latin typeface="Arial" pitchFamily="34" charset="0"/>
                <a:ea typeface="Arial" pitchFamily="34" charset="-122"/>
                <a:cs typeface="Arial" pitchFamily="34" charset="-120"/>
              </a:rPr>
              <a:t>  p.53</a:t>
            </a:r>
            <a:endParaRPr lang="en-GB" sz="2800" dirty="0"/>
          </a:p>
        </p:txBody>
      </p:sp>
      <p:sp>
        <p:nvSpPr>
          <p:cNvPr id="6" name="Shape 4"/>
          <p:cNvSpPr/>
          <p:nvPr/>
        </p:nvSpPr>
        <p:spPr>
          <a:xfrm>
            <a:off x="4297680" y="1463040"/>
            <a:ext cx="3566160" cy="1234440"/>
          </a:xfrm>
          <a:prstGeom prst="rect">
            <a:avLst/>
          </a:prstGeom>
          <a:solidFill>
            <a:srgbClr val="FFFFFF"/>
          </a:solidFill>
          <a:ln w="9525">
            <a:solidFill>
              <a:srgbClr val="D9D9D6"/>
            </a:solidFill>
            <a:prstDash val="solid"/>
          </a:ln>
        </p:spPr>
      </p:sp>
      <p:sp>
        <p:nvSpPr>
          <p:cNvPr id="7" name="Text 5"/>
          <p:cNvSpPr/>
          <p:nvPr/>
        </p:nvSpPr>
        <p:spPr>
          <a:xfrm>
            <a:off x="440740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0</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Occupational accidents (2022–2024)</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2800" dirty="0"/>
          </a:p>
        </p:txBody>
      </p:sp>
      <p:sp>
        <p:nvSpPr>
          <p:cNvPr id="8" name="Shape 6"/>
          <p:cNvSpPr/>
          <p:nvPr/>
        </p:nvSpPr>
        <p:spPr>
          <a:xfrm>
            <a:off x="8046720" y="1463040"/>
            <a:ext cx="3566160" cy="1234440"/>
          </a:xfrm>
          <a:prstGeom prst="rect">
            <a:avLst/>
          </a:prstGeom>
          <a:solidFill>
            <a:srgbClr val="FFFFFF"/>
          </a:solidFill>
          <a:ln w="9525">
            <a:solidFill>
              <a:srgbClr val="D9D9D6"/>
            </a:solidFill>
            <a:prstDash val="solid"/>
          </a:ln>
        </p:spPr>
      </p:sp>
      <p:sp>
        <p:nvSpPr>
          <p:cNvPr id="9" name="Text 7"/>
          <p:cNvSpPr/>
          <p:nvPr/>
        </p:nvSpPr>
        <p:spPr>
          <a:xfrm>
            <a:off x="8156448" y="1517904"/>
            <a:ext cx="3346704" cy="1143000"/>
          </a:xfrm>
          <a:prstGeom prst="rect">
            <a:avLst/>
          </a:prstGeom>
          <a:noFill/>
          <a:ln/>
        </p:spPr>
        <p:txBody>
          <a:bodyPr wrap="square" rtlCol="0" anchor="t"/>
          <a:lstStyle/>
          <a:p>
            <a:pPr indent="0" marL="0">
              <a:buNone/>
            </a:pPr>
            <a:r>
              <a:rPr lang="en-GB" altLang="en-US" sz="2800" b="1" dirty="0">
                <a:solidFill>
                  <a:srgbClr val="18233E"/>
                </a:solidFill>
                <a:latin typeface="Arial" pitchFamily="34" charset="0"/>
                <a:ea typeface="Arial" pitchFamily="34" charset="-122"/>
                <a:cs typeface="Arial" pitchFamily="34" charset="-120"/>
              </a:rPr>
              <a:t>15.3</a:t>
            </a:r>
            <a:endParaRPr lang="en-GB" sz="2800" dirty="0"/>
          </a:p>
          <a:p>
            <a:pPr indent="0" marL="0">
              <a:buNone/>
            </a:pPr>
            <a:r>
              <a:rPr lang="en-GB" altLang="en-US" sz="1100" dirty="0">
                <a:solidFill>
                  <a:srgbClr val="121212"/>
                </a:solidFill>
                <a:latin typeface="Arial" pitchFamily="34" charset="0"/>
                <a:ea typeface="Arial" pitchFamily="34" charset="-122"/>
                <a:cs typeface="Arial" pitchFamily="34" charset="-120"/>
              </a:rPr>
              <a:t>Average training hours per employee</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2800" dirty="0"/>
          </a:p>
          <a:p>
            <a:pPr indent="0" marL="0">
              <a:buNone/>
            </a:pPr>
            <a:r>
              <a:rPr lang="en-GB" altLang="en-US" sz="900" dirty="0">
                <a:solidFill>
                  <a:srgbClr val="5D6578"/>
                </a:solidFill>
                <a:latin typeface="Arial" pitchFamily="34" charset="0"/>
                <a:ea typeface="Arial" pitchFamily="34" charset="-122"/>
                <a:cs typeface="Arial" pitchFamily="34" charset="-120"/>
              </a:rPr>
              <a:t>Occupational Health and Safety Management · 2024</a:t>
            </a:r>
            <a:endParaRPr lang="en-GB" sz="2800" dirty="0"/>
          </a:p>
        </p:txBody>
      </p:sp>
      <p:sp>
        <p:nvSpPr>
          <p:cNvPr id="10" name="Text 8"/>
          <p:cNvSpPr/>
          <p:nvPr/>
        </p:nvSpPr>
        <p:spPr>
          <a:xfrm>
            <a:off x="548640" y="2880360"/>
            <a:ext cx="512064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Workforce composition (Head Office)</a:t>
            </a:r>
            <a:endParaRPr lang="en-GB" sz="1200" dirty="0"/>
          </a:p>
        </p:txBody>
      </p:sp>
      <p:graphicFrame>
        <p:nvGraphicFramePr>
          <p:cNvPr id="11" name="Chart 0" descr=""/>
          <p:cNvGraphicFramePr/>
          <p:nvPr/>
        </p:nvGraphicFramePr>
        <p:xfrm>
          <a:off x="548640" y="3200400"/>
          <a:ext cx="5120640" cy="2743200"/>
        </p:xfrm>
        <a:graphic xmlns:a="http://schemas.openxmlformats.org/drawingml/2006/main">
          <a:graphicData uri="http://schemas.openxmlformats.org/drawingml/2006/chart">
            <c:chart xmlns:c="http://schemas.openxmlformats.org/drawingml/2006/chart" r:id="rId1"/>
          </a:graphicData>
        </a:graphic>
      </p:graphicFrame>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35040" y="2926080"/>
          <a:ext cx="5577840" cy="914400"/>
        </p:xfrm>
        <a:graphic>
          <a:graphicData uri="http://schemas.openxmlformats.org/drawingml/2006/table">
            <a:tbl>
              <a:tblPr/>
              <a:tblGrid>
                <a:gridCol w="3108960"/>
                <a:gridCol w="822960"/>
                <a:gridCol w="822960"/>
                <a:gridCol w="822960"/>
              </a:tblGrid>
              <a:tr h="0">
                <a:tc>
                  <a:txBody>
                    <a:bodyPr/>
                    <a:lstStyle/>
                    <a:p>
                      <a:pPr algn="l" indent="0" marL="0">
                        <a:buNone/>
                      </a:pPr>
                      <a:r>
                        <a:rPr lang="en-US" sz="1000" b="1" dirty="0">
                          <a:solidFill>
                            <a:srgbClr val="5D6578"/>
                          </a:solidFill>
                          <a:latin typeface="Arial" pitchFamily="34" charset="0"/>
                          <a:ea typeface="Arial" pitchFamily="34" charset="-122"/>
                          <a:cs typeface="Arial" pitchFamily="34" charset="-120"/>
                        </a:rPr>
                        <a:t>Indicator</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2024</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Employees receiving OHS training (persons)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172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167</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Total OHS training hours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2,500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2,430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2,555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Average training hours per employee</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14.9</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15.3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Number of occupational accidents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Number of lost days</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13" name="Text 9"/>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p.53, p.55</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2298802"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OUR SUSTAINABILITY APPROACH</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Planet targets and 2024 status</a:t>
            </a:r>
            <a:endParaRPr lang="en-GB"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900" b="1" dirty="0">
                          <a:solidFill>
                            <a:srgbClr val="5D6578"/>
                          </a:solidFill>
                          <a:latin typeface="Arial" pitchFamily="34" charset="0"/>
                          <a:ea typeface="Arial" pitchFamily="34" charset="-122"/>
                          <a:cs typeface="Arial" pitchFamily="34" charset="-120"/>
                        </a:rPr>
                        <a:t>Topic</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Medium-Term Target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2024 Performance</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Carbon Emissions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Scopes 1 and 3: 40% absolute reduction through the shift to intermodal transport.</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2: 40% of electricity supply sourced from renewables and 60% covered by I-REC certificates.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Total emissions 10,668.0 tCO₂e (Scope 1: 912.6 / Scope 2: 2,398.5 / Scope 3: 7,356.9). 2024 has been set as the base year.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1: Three of four forklifts converted to electric models; the lighting infrastructure fully converted to LED.</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2: Renewable procurement was not achieved. As direct supply from the grid is not possible, the target depends on a solar power plant; the Hadımköy project is ongoing. Market research for I-REC certificates is planned.</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Scope 3: Emissions analysis by transport mode was carried out for the first time; air freight carries 4.3% of tonne-kilometres yet generates 45% of transport emissions.</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Water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 feasibility study will be carried out in the 2025 financial year, with a rainwater harvesting system planned for installation at ENCO facilities by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Structuring is ongoing.</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Waste Management</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Obtaining the Zero Waste Certificate in 2025. Replacing 40% of packaging materials with recycled alternatives.</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Reducing the quantity of waste sent to landfill by 80%.</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Zero-waste bins have been placed on the office floors of Plaza A and Plaza B and at the ENCO Office and ENCO'S. In addition, waste sent from the offices to the warehouse is collected regularly, and scrap waste is also collected in the area where yard vehicles are located.</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Energy Management</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Replacement of forklifts with electric models by 2027.</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Transition to LED lighting in all areas, including warehouse spaces.</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LEED certification for the existing head office.</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In 2024, three of our four forklifts were replaced with electric models and the entire lighting infrastructure was converted to sensor-integrated LED systems. Hybrid and electric vehicle purchases were made in 2025.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Biodiversity</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Transition to biodegradable sponges for vehicle washing.</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Not yet started. Vehicles are washed with water only.</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p.22 · 2050 targets and the full table are in the report (p.22).</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2298802"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OUR SUSTAINABILITY APPROACH</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People and governance targets and 2024 status</a:t>
            </a:r>
            <a:endParaRPr lang="en-GB"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850" b="1" dirty="0">
                          <a:solidFill>
                            <a:srgbClr val="5D6578"/>
                          </a:solidFill>
                          <a:latin typeface="Arial" pitchFamily="34" charset="0"/>
                          <a:ea typeface="Arial" pitchFamily="34" charset="-122"/>
                          <a:cs typeface="Arial" pitchFamily="34" charset="-120"/>
                        </a:rPr>
                        <a:t>Topic</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Medium-Term Target (2035)</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2024 Performance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PEOPLE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Quality Education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previously inactive Driving Academy will be reactivated and developed for in-house personnel and local communities.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process is actively ongoing and applications are being evaluated.</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Performance Evaluation and Mentoring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Implementing a performance evaluation system covering all employees in order to strengthen employee engagement.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Feedback, Suggestion and Complaint Mechanism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Obtaining the ISO 10002 Customer Satisfaction Management System certificate in 2024 to improve customer satisfaction and stakeholder communication.</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Raising the employee engagement rate above 85% by 2030.</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Adding a chat box and an ethics hotline to the website to improve communication.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The ISO 10002 Customer Satisfaction Management System certificate was obtained in 2024. The target has been achieved.</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Equality and Diversity</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More than 25% female representation in management and leadership positions.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Information Security</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We plan to train our teams through simulations and drills in order to raise awareness of cybersecurity risks and protect ENCO and its customers.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GOVERNANCE</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Ethics and Code of Conduct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100% of employees to receive training on the ENCO Code of Conduct and Ethics.</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Supply Chain Management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50% of suppliers to commit to compliance with the Supplier Code of Conduct.</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Structuring is ongoing.</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p.22 · 2050 targets and the full table are in the report (p.22).</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099109"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LIMITATIONS</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Limitations stated in the report</a:t>
            </a:r>
            <a:endParaRPr lang="en-GB"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en-GB" altLang="en-US" sz="1000" dirty="0">
                <a:solidFill>
                  <a:srgbClr val="5D6578"/>
                </a:solidFill>
                <a:latin typeface="Arial" pitchFamily="34" charset="0"/>
                <a:ea typeface="Arial" pitchFamily="34" charset="-122"/>
                <a:cs typeface="Arial" pitchFamily="34" charset="-120"/>
              </a:rPr>
              <a:t>The sentences below are quoted verbatim from the report itself.</a:t>
            </a:r>
            <a:endParaRPr lang="en-GB" sz="1000" dirty="0"/>
          </a:p>
        </p:txBody>
      </p:sp>
      <p:sp>
        <p:nvSpPr>
          <p:cNvPr id="5" name="Shape 3"/>
          <p:cNvSpPr/>
          <p:nvPr/>
        </p:nvSpPr>
        <p:spPr>
          <a:xfrm>
            <a:off x="548640" y="1728216"/>
            <a:ext cx="45720" cy="713232"/>
          </a:xfrm>
          <a:prstGeom prst="rect">
            <a:avLst/>
          </a:prstGeom>
          <a:solidFill>
            <a:srgbClr val="18233E"/>
          </a:solidFill>
          <a:ln w="12700">
            <a:solidFill>
              <a:srgbClr val="18233E"/>
            </a:solidFill>
            <a:prstDash val="solid"/>
          </a:ln>
        </p:spPr>
      </p:sp>
      <p:sp>
        <p:nvSpPr>
          <p:cNvPr id="6" name="Text 4"/>
          <p:cNvSpPr/>
          <p:nvPr/>
        </p:nvSpPr>
        <p:spPr>
          <a:xfrm>
            <a:off x="685800" y="169164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This report has not been subject to independent external assurance.</a:t>
            </a:r>
            <a:pPr indent="0" marL="0">
              <a:buNone/>
            </a:pPr>
            <a:r>
              <a:rPr lang="en-GB" altLang="en-US" sz="800" dirty="0">
                <a:solidFill>
                  <a:srgbClr val="5D6578"/>
                </a:solidFill>
                <a:latin typeface="Arial" pitchFamily="34" charset="0"/>
                <a:ea typeface="Arial" pitchFamily="34" charset="-122"/>
                <a:cs typeface="Arial" pitchFamily="34" charset="-120"/>
              </a:rPr>
              <a:t>  p.6</a:t>
            </a:r>
            <a:endParaRPr lang="en-GB" sz="1100" dirty="0"/>
          </a:p>
        </p:txBody>
      </p:sp>
      <p:sp>
        <p:nvSpPr>
          <p:cNvPr id="7" name="Shape 5"/>
          <p:cNvSpPr/>
          <p:nvPr/>
        </p:nvSpPr>
        <p:spPr>
          <a:xfrm>
            <a:off x="548640" y="2596896"/>
            <a:ext cx="45720" cy="713232"/>
          </a:xfrm>
          <a:prstGeom prst="rect">
            <a:avLst/>
          </a:prstGeom>
          <a:solidFill>
            <a:srgbClr val="18233E"/>
          </a:solidFill>
          <a:ln w="12700">
            <a:solidFill>
              <a:srgbClr val="18233E"/>
            </a:solidFill>
            <a:prstDash val="solid"/>
          </a:ln>
        </p:spPr>
      </p:sp>
      <p:sp>
        <p:nvSpPr>
          <p:cNvPr id="8" name="Text 6"/>
          <p:cNvSpPr/>
          <p:nvPr/>
        </p:nvSpPr>
        <p:spPr>
          <a:xfrm>
            <a:off x="685800" y="256032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the scope boundaries and category classifications differ, the scope-based results for the two years are not directly comparable; changes between scopes should not be interpreted as a genuine reduction or increase.</a:t>
            </a:r>
            <a:pPr indent="0" marL="0">
              <a:buNone/>
            </a:pPr>
            <a:r>
              <a:rPr lang="en-GB" altLang="en-US" sz="800" dirty="0">
                <a:solidFill>
                  <a:srgbClr val="5D6578"/>
                </a:solidFill>
                <a:latin typeface="Arial" pitchFamily="34" charset="0"/>
                <a:ea typeface="Arial" pitchFamily="34" charset="-122"/>
                <a:cs typeface="Arial" pitchFamily="34" charset="-120"/>
              </a:rPr>
              <a:t>  p.39</a:t>
            </a:r>
            <a:endParaRPr lang="en-GB" sz="1100" dirty="0"/>
          </a:p>
        </p:txBody>
      </p:sp>
      <p:sp>
        <p:nvSpPr>
          <p:cNvPr id="9" name="Shape 7"/>
          <p:cNvSpPr/>
          <p:nvPr/>
        </p:nvSpPr>
        <p:spPr>
          <a:xfrm>
            <a:off x="548640" y="3465576"/>
            <a:ext cx="45720" cy="713232"/>
          </a:xfrm>
          <a:prstGeom prst="rect">
            <a:avLst/>
          </a:prstGeom>
          <a:solidFill>
            <a:srgbClr val="18233E"/>
          </a:solidFill>
          <a:ln w="12700">
            <a:solidFill>
              <a:srgbClr val="18233E"/>
            </a:solidFill>
            <a:prstDash val="solid"/>
          </a:ln>
        </p:spPr>
      </p:sp>
      <p:sp>
        <p:nvSpPr>
          <p:cNvPr id="10" name="Text 8"/>
          <p:cNvSpPr/>
          <p:nvPr/>
        </p:nvSpPr>
        <p:spPr>
          <a:xfrm>
            <a:off x="685800" y="342900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no renewable energy procurement or I-REC certificates were in place in 2024, the market-based value is equal to the location-based value.</a:t>
            </a:r>
            <a:pPr indent="0" marL="0">
              <a:buNone/>
            </a:pPr>
            <a:r>
              <a:rPr lang="en-GB" altLang="en-US" sz="800" dirty="0">
                <a:solidFill>
                  <a:srgbClr val="5D6578"/>
                </a:solidFill>
                <a:latin typeface="Arial" pitchFamily="34" charset="0"/>
                <a:ea typeface="Arial" pitchFamily="34" charset="-122"/>
                <a:cs typeface="Arial" pitchFamily="34" charset="-120"/>
              </a:rPr>
              <a:t>  p.39</a:t>
            </a:r>
            <a:endParaRPr lang="en-GB" sz="1100" dirty="0"/>
          </a:p>
        </p:txBody>
      </p:sp>
      <p:sp>
        <p:nvSpPr>
          <p:cNvPr id="11" name="Shape 9"/>
          <p:cNvSpPr/>
          <p:nvPr/>
        </p:nvSpPr>
        <p:spPr>
          <a:xfrm>
            <a:off x="548640" y="4334256"/>
            <a:ext cx="45720" cy="713232"/>
          </a:xfrm>
          <a:prstGeom prst="rect">
            <a:avLst/>
          </a:prstGeom>
          <a:solidFill>
            <a:srgbClr val="18233E"/>
          </a:solidFill>
          <a:ln w="12700">
            <a:solidFill>
              <a:srgbClr val="18233E"/>
            </a:solidFill>
            <a:prstDash val="solid"/>
          </a:ln>
        </p:spPr>
      </p:sp>
      <p:sp>
        <p:nvSpPr>
          <p:cNvPr id="12" name="Text 10"/>
          <p:cNvSpPr/>
          <p:nvPr/>
        </p:nvSpPr>
        <p:spPr>
          <a:xfrm>
            <a:off x="685800" y="429768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We did not reach our Zero Waste Certificate target in 2024 and have not yet established a classification system that separates hazardous and non-hazardous waste.</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3" name="Shape 11"/>
          <p:cNvSpPr/>
          <p:nvPr/>
        </p:nvSpPr>
        <p:spPr>
          <a:xfrm>
            <a:off x="548640" y="5202936"/>
            <a:ext cx="45720" cy="713232"/>
          </a:xfrm>
          <a:prstGeom prst="rect">
            <a:avLst/>
          </a:prstGeom>
          <a:solidFill>
            <a:srgbClr val="18233E"/>
          </a:solidFill>
          <a:ln w="12700">
            <a:solidFill>
              <a:srgbClr val="18233E"/>
            </a:solidFill>
            <a:prstDash val="solid"/>
          </a:ln>
        </p:spPr>
      </p:sp>
      <p:sp>
        <p:nvSpPr>
          <p:cNvPr id="14" name="Text 12"/>
          <p:cNvSpPr/>
          <p:nvPr/>
        </p:nvSpPr>
        <p:spPr>
          <a:xfrm>
            <a:off x="685800" y="516636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Our plant project in Hadımköy is taking longer than planned owing to warehouse renovation works.</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5" name="Shape 13"/>
          <p:cNvSpPr/>
          <p:nvPr/>
        </p:nvSpPr>
        <p:spPr>
          <a:xfrm>
            <a:off x="6172200" y="1728216"/>
            <a:ext cx="45720" cy="713232"/>
          </a:xfrm>
          <a:prstGeom prst="rect">
            <a:avLst/>
          </a:prstGeom>
          <a:solidFill>
            <a:srgbClr val="18233E"/>
          </a:solidFill>
          <a:ln w="12700">
            <a:solidFill>
              <a:srgbClr val="18233E"/>
            </a:solidFill>
            <a:prstDash val="solid"/>
          </a:ln>
        </p:spPr>
      </p:sp>
      <p:sp>
        <p:nvSpPr>
          <p:cNvPr id="16" name="Text 14"/>
          <p:cNvSpPr/>
          <p:nvPr/>
        </p:nvSpPr>
        <p:spPr>
          <a:xfrm>
            <a:off x="6309360" y="169164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series production of Euro 7 vehicles has not yet begun, we are continuing our fleet renewal with Euro 6.</a:t>
            </a:r>
            <a:pPr indent="0" marL="0">
              <a:buNone/>
            </a:pPr>
            <a:r>
              <a:rPr lang="en-GB" altLang="en-US" sz="800" dirty="0">
                <a:solidFill>
                  <a:srgbClr val="5D6578"/>
                </a:solidFill>
                <a:latin typeface="Arial" pitchFamily="34" charset="0"/>
                <a:ea typeface="Arial" pitchFamily="34" charset="-122"/>
                <a:cs typeface="Arial" pitchFamily="34" charset="-120"/>
              </a:rPr>
              <a:t>  p.7</a:t>
            </a:r>
            <a:endParaRPr lang="en-GB" sz="1100" dirty="0"/>
          </a:p>
        </p:txBody>
      </p:sp>
      <p:sp>
        <p:nvSpPr>
          <p:cNvPr id="17" name="Shape 15"/>
          <p:cNvSpPr/>
          <p:nvPr/>
        </p:nvSpPr>
        <p:spPr>
          <a:xfrm>
            <a:off x="6172200" y="2596896"/>
            <a:ext cx="45720" cy="713232"/>
          </a:xfrm>
          <a:prstGeom prst="rect">
            <a:avLst/>
          </a:prstGeom>
          <a:solidFill>
            <a:srgbClr val="18233E"/>
          </a:solidFill>
          <a:ln w="12700">
            <a:solidFill>
              <a:srgbClr val="18233E"/>
            </a:solidFill>
            <a:prstDash val="solid"/>
          </a:ln>
        </p:spPr>
      </p:sp>
      <p:sp>
        <p:nvSpPr>
          <p:cNvPr id="18" name="Text 16"/>
          <p:cNvSpPr/>
          <p:nvPr/>
        </p:nvSpPr>
        <p:spPr>
          <a:xfrm>
            <a:off x="6309360" y="256032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Data collection for the survey carried out at the beginning of 2024 was completed; the analysis of the results and the resulting action plan have been carried forward to the next period.</a:t>
            </a:r>
            <a:pPr indent="0" marL="0">
              <a:buNone/>
            </a:pPr>
            <a:r>
              <a:rPr lang="en-GB" altLang="en-US" sz="800" dirty="0">
                <a:solidFill>
                  <a:srgbClr val="5D6578"/>
                </a:solidFill>
                <a:latin typeface="Arial" pitchFamily="34" charset="0"/>
                <a:ea typeface="Arial" pitchFamily="34" charset="-122"/>
                <a:cs typeface="Arial" pitchFamily="34" charset="-120"/>
              </a:rPr>
              <a:t>  p.55</a:t>
            </a:r>
            <a:endParaRPr lang="en-GB" sz="1100" dirty="0"/>
          </a:p>
        </p:txBody>
      </p:sp>
      <p:sp>
        <p:nvSpPr>
          <p:cNvPr id="19" name="Shape 17"/>
          <p:cNvSpPr/>
          <p:nvPr/>
        </p:nvSpPr>
        <p:spPr>
          <a:xfrm>
            <a:off x="6172200" y="3465576"/>
            <a:ext cx="45720" cy="713232"/>
          </a:xfrm>
          <a:prstGeom prst="rect">
            <a:avLst/>
          </a:prstGeom>
          <a:solidFill>
            <a:srgbClr val="18233E"/>
          </a:solidFill>
          <a:ln w="12700">
            <a:solidFill>
              <a:srgbClr val="18233E"/>
            </a:solidFill>
            <a:prstDash val="solid"/>
          </a:ln>
        </p:spPr>
      </p:sp>
      <p:sp>
        <p:nvSpPr>
          <p:cNvPr id="20" name="Text 18"/>
          <p:cNvSpPr/>
          <p:nvPr/>
        </p:nvSpPr>
        <p:spPr>
          <a:xfrm>
            <a:off x="6309360" y="342900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As no developments occurred during the 2024 reporting period in ENCO's operational structure, value chain or stakeholder expectations that would alter the prioritisation results, the outcomes of the assessment carried out in the previous period remain valid for 2024.</a:t>
            </a:r>
            <a:pPr indent="0" marL="0">
              <a:buNone/>
            </a:pPr>
            <a:r>
              <a:rPr lang="en-GB" altLang="en-US" sz="800" dirty="0">
                <a:solidFill>
                  <a:srgbClr val="5D6578"/>
                </a:solidFill>
                <a:latin typeface="Arial" pitchFamily="34" charset="0"/>
                <a:ea typeface="Arial" pitchFamily="34" charset="-122"/>
                <a:cs typeface="Arial" pitchFamily="34" charset="-120"/>
              </a:rPr>
              <a:t>  p.25</a:t>
            </a:r>
            <a:endParaRPr lang="en-GB" sz="1100" dirty="0"/>
          </a:p>
        </p:txBody>
      </p:sp>
      <p:sp>
        <p:nvSpPr>
          <p:cNvPr id="21" name="Shape 19"/>
          <p:cNvSpPr/>
          <p:nvPr/>
        </p:nvSpPr>
        <p:spPr>
          <a:xfrm>
            <a:off x="6172200" y="4334256"/>
            <a:ext cx="45720" cy="713232"/>
          </a:xfrm>
          <a:prstGeom prst="rect">
            <a:avLst/>
          </a:prstGeom>
          <a:solidFill>
            <a:srgbClr val="18233E"/>
          </a:solidFill>
          <a:ln w="12700">
            <a:solidFill>
              <a:srgbClr val="18233E"/>
            </a:solidFill>
            <a:prstDash val="solid"/>
          </a:ln>
        </p:spPr>
      </p:sp>
      <p:sp>
        <p:nvSpPr>
          <p:cNvPr id="22" name="Text 20"/>
          <p:cNvSpPr/>
          <p:nvPr/>
        </p:nvSpPr>
        <p:spPr>
          <a:xfrm>
            <a:off x="6309360" y="4297680"/>
            <a:ext cx="5303520" cy="786384"/>
          </a:xfrm>
          <a:prstGeom prst="rect">
            <a:avLst/>
          </a:prstGeom>
          <a:noFill/>
          <a:ln/>
        </p:spPr>
        <p:txBody>
          <a:bodyPr wrap="square" rtlCol="0" anchor="t">
            <a:normAutofit/>
          </a:bodyPr>
          <a:lstStyle/>
          <a:p>
            <a:pPr indent="0" marL="0">
              <a:buNone/>
            </a:pPr>
            <a:r>
              <a:rPr lang="en-GB" altLang="en-US" sz="1100" b="1" dirty="0">
                <a:solidFill>
                  <a:srgbClr val="18233E"/>
                </a:solidFill>
                <a:latin typeface="Arial" pitchFamily="34" charset="0"/>
                <a:ea typeface="Arial" pitchFamily="34" charset="-122"/>
                <a:cs typeface="Arial" pitchFamily="34" charset="-120"/>
              </a:rPr>
              <a:t>Biodiversity · 2024 Performance: </a:t>
            </a:r>
            <a:pPr indent="0" marL="0">
              <a:buNone/>
            </a:pPr>
            <a:r>
              <a:rPr lang="en-GB" altLang="en-US" sz="1100" dirty="0">
                <a:solidFill>
                  <a:srgbClr val="121212"/>
                </a:solidFill>
                <a:latin typeface="Arial" pitchFamily="34" charset="0"/>
                <a:ea typeface="Arial" pitchFamily="34" charset="-122"/>
                <a:cs typeface="Arial" pitchFamily="34" charset="-120"/>
              </a:rPr>
              <a:t>Not yet started. Vehicles are washed with water only.</a:t>
            </a:r>
            <a:pPr indent="0" marL="0">
              <a:buNone/>
            </a:pPr>
            <a:r>
              <a:rPr lang="en-GB" altLang="en-US" sz="800" dirty="0">
                <a:solidFill>
                  <a:srgbClr val="5D6578"/>
                </a:solidFill>
                <a:latin typeface="Arial" pitchFamily="34" charset="0"/>
                <a:ea typeface="Arial" pitchFamily="34" charset="-122"/>
                <a:cs typeface="Arial" pitchFamily="34" charset="-120"/>
              </a:rPr>
              <a:t>  p.22</a:t>
            </a:r>
            <a:endParaRPr lang="en-GB" sz="1100" dirty="0"/>
          </a:p>
        </p:txBody>
      </p:sp>
      <p:sp>
        <p:nvSpPr>
          <p:cNvPr id="23" name="Shape 21"/>
          <p:cNvSpPr/>
          <p:nvPr/>
        </p:nvSpPr>
        <p:spPr>
          <a:xfrm>
            <a:off x="6172200" y="5202936"/>
            <a:ext cx="45720" cy="713232"/>
          </a:xfrm>
          <a:prstGeom prst="rect">
            <a:avLst/>
          </a:prstGeom>
          <a:solidFill>
            <a:srgbClr val="18233E"/>
          </a:solidFill>
          <a:ln w="12700">
            <a:solidFill>
              <a:srgbClr val="18233E"/>
            </a:solidFill>
            <a:prstDash val="solid"/>
          </a:ln>
        </p:spPr>
      </p:sp>
      <p:sp>
        <p:nvSpPr>
          <p:cNvPr id="24" name="Text 22"/>
          <p:cNvSpPr/>
          <p:nvPr/>
        </p:nvSpPr>
        <p:spPr>
          <a:xfrm>
            <a:off x="6309360" y="5166360"/>
            <a:ext cx="5303520" cy="786384"/>
          </a:xfrm>
          <a:prstGeom prst="rect">
            <a:avLst/>
          </a:prstGeom>
          <a:noFill/>
          <a:ln/>
        </p:spPr>
        <p:txBody>
          <a:bodyPr wrap="square" rtlCol="0" anchor="t">
            <a:normAutofit/>
          </a:bodyPr>
          <a:lstStyle/>
          <a:p>
            <a:pPr indent="0" marL="0">
              <a:buNone/>
            </a:pPr>
            <a:r>
              <a:rPr lang="en-GB" altLang="en-US" sz="1100" dirty="0">
                <a:solidFill>
                  <a:srgbClr val="121212"/>
                </a:solidFill>
                <a:latin typeface="Arial" pitchFamily="34" charset="0"/>
                <a:ea typeface="Arial" pitchFamily="34" charset="-122"/>
                <a:cs typeface="Arial" pitchFamily="34" charset="-120"/>
              </a:rPr>
              <a:t>Number of suppliers with identified risks</a:t>
            </a:r>
            <a:pPr indent="0" marL="0">
              <a:buNone/>
            </a:pPr>
            <a:r>
              <a:rPr lang="en-GB" altLang="en-US" sz="1100" dirty="0">
                <a:solidFill>
                  <a:srgbClr val="121212"/>
                </a:solidFill>
                <a:latin typeface="Arial" pitchFamily="34" charset="0"/>
                <a:ea typeface="Arial" pitchFamily="34" charset="-122"/>
                <a:cs typeface="Arial" pitchFamily="34" charset="-120"/>
              </a:rPr>
              <a:t>: -</a:t>
            </a:r>
            <a:pPr indent="0" marL="0">
              <a:buNone/>
            </a:pPr>
            <a:r>
              <a:rPr lang="en-GB" altLang="en-US" sz="800" dirty="0">
                <a:solidFill>
                  <a:srgbClr val="5D6578"/>
                </a:solidFill>
                <a:latin typeface="Arial" pitchFamily="34" charset="0"/>
                <a:ea typeface="Arial" pitchFamily="34" charset="-122"/>
                <a:cs typeface="Arial" pitchFamily="34" charset="-120"/>
              </a:rPr>
              <a:t>  p.50</a:t>
            </a:r>
            <a:endParaRPr lang="en-GB" sz="1100" dirty="0"/>
          </a:p>
        </p:txBody>
      </p:sp>
      <p:sp>
        <p:nvSpPr>
          <p:cNvPr id="25" name="Text 23"/>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 p.39, p.7, p.55, p.25, p.22, p.50</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65760"/>
            <a:ext cx="1024128" cy="256032"/>
          </a:xfrm>
          <a:prstGeom prst="rect">
            <a:avLst/>
          </a:prstGeom>
          <a:solidFill>
            <a:srgbClr val="18233E"/>
          </a:solidFill>
          <a:ln/>
        </p:spPr>
        <p:txBody>
          <a:bodyPr wrap="square" lIns="0" tIns="76200" rIns="76200" bIns="0" rtlCol="0" anchor="ctr"/>
          <a:lstStyle/>
          <a:p>
            <a:pPr indent="0" marL="0">
              <a:buNone/>
            </a:pPr>
            <a:r>
              <a:rPr lang="en-GB" altLang="en-US" sz="900" b="1" spc="50" kern="0" dirty="0">
                <a:solidFill>
                  <a:srgbClr val="FFFFFF"/>
                </a:solidFill>
                <a:latin typeface="Arial" pitchFamily="34" charset="0"/>
                <a:ea typeface="Arial" pitchFamily="34" charset="-122"/>
                <a:cs typeface="Arial" pitchFamily="34" charset="-120"/>
              </a:rPr>
              <a:t>APPENDICES</a:t>
            </a:r>
            <a:endParaRPr lang="en-GB"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en-GB" altLang="en-US" sz="2600" b="1" dirty="0">
                <a:solidFill>
                  <a:srgbClr val="18233E"/>
                </a:solidFill>
                <a:latin typeface="Arial" pitchFamily="34" charset="0"/>
                <a:ea typeface="Arial" pitchFamily="34" charset="-122"/>
                <a:cs typeface="Arial" pitchFamily="34" charset="-120"/>
              </a:rPr>
              <a:t>Source and method</a:t>
            </a:r>
            <a:endParaRPr lang="en-GB" sz="2600" dirty="0"/>
          </a:p>
        </p:txBody>
      </p:sp>
      <p:sp>
        <p:nvSpPr>
          <p:cNvPr id="4" name="Text 2"/>
          <p:cNvSpPr/>
          <p:nvPr/>
        </p:nvSpPr>
        <p:spPr>
          <a:xfrm>
            <a:off x="548640" y="1463040"/>
            <a:ext cx="11064240" cy="2651760"/>
          </a:xfrm>
          <a:prstGeom prst="rect">
            <a:avLst/>
          </a:prstGeom>
          <a:noFill/>
          <a:ln/>
        </p:spPr>
        <p:txBody>
          <a:bodyPr wrap="square" rtlCol="0" anchor="t"/>
          <a:lstStyle/>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Source: ENCO 2024 Sustainability Report (interactive PDF). Page numbers refer to that PDF.</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All values are taken verbatim from the report. The only calculated series is the share of transport work (marked in the chart).</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This presentation contains no live data; it is a fixed copy of the values in the report.</a:t>
            </a:r>
            <a:endParaRPr lang="en-GB" sz="1200" dirty="0"/>
          </a:p>
          <a:p>
            <a:pPr marL="177800" indent="-177800">
              <a:spcAft>
                <a:spcPts val="600"/>
              </a:spcAft>
              <a:buSzPct val="100000"/>
              <a:buChar char="•"/>
            </a:pPr>
            <a:r>
              <a:rPr lang="en-GB" altLang="en-US" sz="1200" dirty="0">
                <a:solidFill>
                  <a:srgbClr val="121212"/>
                </a:solidFill>
                <a:latin typeface="Arial" pitchFamily="34" charset="0"/>
                <a:ea typeface="Arial" pitchFamily="34" charset="-122"/>
                <a:cs typeface="Arial" pitchFamily="34" charset="-120"/>
              </a:rPr>
              <a:t>This report has not been subject to independent external assurance.</a:t>
            </a:r>
            <a:endParaRPr lang="en-GB" sz="1200" dirty="0"/>
          </a:p>
        </p:txBody>
      </p:sp>
      <p:sp>
        <p:nvSpPr>
          <p:cNvPr id="5" name="Text 3"/>
          <p:cNvSpPr/>
          <p:nvPr/>
        </p:nvSpPr>
        <p:spPr>
          <a:xfrm>
            <a:off x="548640" y="4206240"/>
            <a:ext cx="5486400" cy="320040"/>
          </a:xfrm>
          <a:prstGeom prst="rect">
            <a:avLst/>
          </a:prstGeom>
          <a:noFill/>
          <a:ln/>
        </p:spPr>
        <p:txBody>
          <a:bodyPr wrap="square" rtlCol="0" anchor="t"/>
          <a:lstStyle/>
          <a:p>
            <a:pPr indent="0" marL="0">
              <a:buNone/>
            </a:pPr>
            <a:r>
              <a:rPr lang="en-GB" altLang="en-US" sz="1200" b="1" dirty="0">
                <a:solidFill>
                  <a:srgbClr val="18233E"/>
                </a:solidFill>
                <a:latin typeface="Arial" pitchFamily="34" charset="0"/>
                <a:ea typeface="Arial" pitchFamily="34" charset="-122"/>
                <a:cs typeface="Arial" pitchFamily="34" charset="-120"/>
              </a:rPr>
              <a:t>External sources</a:t>
            </a:r>
            <a:endParaRPr lang="en-GB" sz="1200" dirty="0"/>
          </a:p>
        </p:txBody>
      </p:sp>
      <p:sp>
        <p:nvSpPr>
          <p:cNvPr id="6" name="Text 4"/>
          <p:cNvSpPr/>
          <p:nvPr/>
        </p:nvSpPr>
        <p:spPr>
          <a:xfrm>
            <a:off x="548640" y="4526280"/>
            <a:ext cx="7315200" cy="1371600"/>
          </a:xfrm>
          <a:prstGeom prst="rect">
            <a:avLst/>
          </a:prstGeom>
          <a:noFill/>
          <a:ln/>
        </p:spPr>
        <p:txBody>
          <a:bodyPr wrap="square" rtlCol="0" anchor="t"/>
          <a:lstStyle/>
          <a:p>
            <a:pPr indent="0" marL="0">
              <a:buNone/>
            </a:pPr>
            <a:r>
              <a:rPr lang="en-GB" altLang="en-US" sz="1200" u="sng" dirty="0">
                <a:solidFill>
                  <a:srgbClr val="004481"/>
                </a:solidFill>
                <a:latin typeface="Arial" pitchFamily="34" charset="0"/>
                <a:ea typeface="Arial" pitchFamily="34" charset="-122"/>
                <a:cs typeface="Arial" pitchFamily="34" charset="-120"/>
                <a:hlinkClick r:id="rId1" invalidUrl="" action="" tgtFrame="" tooltip="https://www.globalreporting.org/standards/" history="1" highlightClick="0" endSnd="0">
                  <a:extLst>
                    <a:ext uri="{A12FA001-AC4F-418D-AE19-62706E023703}">
                      <ahyp:hlinkClr xmlns:ahyp="http://schemas.microsoft.com/office/drawing/2018/hyperlinkcolor" val="tx"/>
                    </a:ext>
                  </a:extLst>
                </a:hlinkClick>
              </a:rPr>
              <a:t>GRI Standards — globalreporting.org</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2" invalidUrl="" action="" tgtFrame="" tooltip="https://ghgprotocol.org/" history="1" highlightClick="0" endSnd="0">
                  <a:extLst>
                    <a:ext uri="{A12FA001-AC4F-418D-AE19-62706E023703}">
                      <ahyp:hlinkClr xmlns:ahyp="http://schemas.microsoft.com/office/drawing/2018/hyperlinkcolor" val="tx"/>
                    </a:ext>
                  </a:extLst>
                </a:hlinkClick>
              </a:rPr>
              <a:t>GHG Protocol — ghgprotocol.org</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3" invalidUrl="" action="" tgtFrame="" tooltip="https://www.gov.uk/government/collections/government-conversion-factors-for-company-reporting" history="1" highlightClick="0" endSnd="0">
                  <a:extLst>
                    <a:ext uri="{A12FA001-AC4F-418D-AE19-62706E023703}">
                      <ahyp:hlinkClr xmlns:ahyp="http://schemas.microsoft.com/office/drawing/2018/hyperlinkcolor" val="tx"/>
                    </a:ext>
                  </a:extLst>
                </a:hlinkClick>
              </a:rPr>
              <a:t>DEFRA conversion factors — gov.uk</a:t>
            </a:r>
            <a:endParaRPr lang="en-GB" sz="1200" dirty="0"/>
          </a:p>
          <a:p>
            <a:pPr indent="0" marL="0">
              <a:buNone/>
            </a:pPr>
            <a:r>
              <a:rPr lang="en-GB" altLang="en-US" sz="1200" u="sng" dirty="0">
                <a:solidFill>
                  <a:srgbClr val="004481"/>
                </a:solidFill>
                <a:latin typeface="Arial" pitchFamily="34" charset="0"/>
                <a:ea typeface="Arial" pitchFamily="34" charset="-122"/>
                <a:cs typeface="Arial" pitchFamily="34" charset="-120"/>
                <a:hlinkClick r:id="rId4" invalidUrl="" action="" tgtFrame="" tooltip="https://kakdbyqwzfprjrgkapqv.supabase.co/storage/v1/object/public/media/legacy/documents/01J7GRGRP3RDKT7VMJV9Y846Q4.pdf" history="1" highlightClick="0" endSnd="0">
                  <a:extLst>
                    <a:ext uri="{A12FA001-AC4F-418D-AE19-62706E023703}">
                      <ahyp:hlinkClr xmlns:ahyp="http://schemas.microsoft.com/office/drawing/2018/hyperlinkcolor" val="tx"/>
                    </a:ext>
                  </a:extLst>
                </a:hlinkClick>
              </a:rPr>
              <a:t>2023 report (PDF, English)</a:t>
            </a:r>
            <a:endParaRPr lang="en-GB" sz="1200" dirty="0"/>
          </a:p>
        </p:txBody>
      </p:sp>
      <p:sp>
        <p:nvSpPr>
          <p:cNvPr id="7" name="Text 5"/>
          <p:cNvSpPr/>
          <p:nvPr/>
        </p:nvSpPr>
        <p:spPr>
          <a:xfrm>
            <a:off x="548640" y="6035040"/>
            <a:ext cx="11064240" cy="292608"/>
          </a:xfrm>
          <a:prstGeom prst="rect">
            <a:avLst/>
          </a:prstGeom>
          <a:noFill/>
          <a:ln/>
        </p:spPr>
        <p:txBody>
          <a:bodyPr wrap="square" rtlCol="0" anchor="ctr"/>
          <a:lstStyle/>
          <a:p>
            <a:pPr indent="0" marL="0">
              <a:buNone/>
            </a:pPr>
            <a:r>
              <a:rPr lang="en-GB" altLang="en-US" sz="800" dirty="0">
                <a:solidFill>
                  <a:srgbClr val="5D6578"/>
                </a:solidFill>
                <a:latin typeface="Arial" pitchFamily="34" charset="0"/>
                <a:ea typeface="Arial" pitchFamily="34" charset="-122"/>
                <a:cs typeface="Arial" pitchFamily="34" charset="-120"/>
              </a:rPr>
              <a:t>Source: ENCO 2024 Sustainability Report, p.6</a:t>
            </a:r>
            <a:endParaRPr lang="en-GB"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 2024 Sustainability Report — Executive presentation</dc:title>
  <dc:subject>ENCO 2024 Sustainability Report</dc:subject>
  <dc:creator>ENCO</dc:creator>
  <cp:lastModifiedBy>ENCO</cp:lastModifiedBy>
  <cp:revision>1</cp:revision>
  <dcterms:created xsi:type="dcterms:W3CDTF">2026-09-29T07:38:43Z</dcterms:created>
  <dcterms:modified xsi:type="dcterms:W3CDTF">2026-09-29T07:38:43Z</dcterms:modified>
</cp:coreProperties>
</file>