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charts/chart1.xml" ContentType="application/vnd.openxmlformats-officedocument.drawingml.chart+xml"/>
  <Override PartName="/ppt/slideMasters/slideMaster6.xml" ContentType="application/vnd.openxmlformats-officedocument.presentationml.slideMaster+xml"/>
  <Override PartName="/ppt/slides/slide6.xml" ContentType="application/vnd.openxmlformats-officedocument.presentationml.slide+xml"/>
  <Override PartName="/ppt/charts/chart2.xml" ContentType="application/vnd.openxmlformats-officedocument.drawingml.chart+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charts/chart3.xml" ContentType="application/vnd.openxmlformats-officedocument.drawingml.chart+xml"/>
  <Override PartName="/ppt/charts/chart4.xml" ContentType="application/vnd.openxmlformats-officedocument.drawingml.chart+xml"/>
  <Override PartName="/ppt/slideMasters/slideMaster9.xml" ContentType="application/vnd.openxmlformats-officedocument.presentationml.slideMaster+xml"/>
  <Override PartName="/ppt/slides/slide9.xml" ContentType="application/vnd.openxmlformats-officedocument.presentationml.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slideMasters/slideMaster10.xml" ContentType="application/vnd.openxmlformats-officedocument.presentationml.slideMaster+xml"/>
  <Override PartName="/ppt/slides/slide10.xml" ContentType="application/vnd.openxmlformats-officedocument.presentationml.slide+xml"/>
  <Override PartName="/ppt/charts/chart8.xml" ContentType="application/vnd.openxmlformats-officedocument.drawingml.chart+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Relationships xmlns="http://schemas.openxmlformats.org/package/2006/relationships"><Relationship Id="rId1" Type="http://schemas.openxmlformats.org/officeDocument/2006/relationships/package" Target="../embeddings/Microsoft_Excel_Worksheet8.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tCO₂e</c:v>
                </c:pt>
              </c:strCache>
            </c:strRef>
          </c:tx>
          <c:spPr>
            <a:solidFill>
              <a:srgbClr val="18233E"/>
            </a:solidFill>
            <a:effectLst/>
          </c:spPr>
          <c:invertIfNegative val="0"/>
          <c:dLbls>
            <c:numFmt formatCode="#,##0.0" sourceLinked="0"/>
            <c:txPr>
              <a:bodyPr/>
              <a:lstStyle/>
              <a:p>
                <a:pPr>
                  <a:defRPr b="1" i="0" strike="noStrike" sz="1200" u="none">
                    <a:solidFill>
                      <a:srgbClr val="121212"/>
                    </a:solidFill>
                    <a:latin typeface="Arial"/>
                  </a:defRPr>
                </a:pPr>
              </a:p>
            </c:txPr>
            <c:showLegendKey val="0"/>
            <c:showVal val="1"/>
            <c:showCatName val="0"/>
            <c:showSerName val="0"/>
            <c:showPercent val="0"/>
            <c:showBubbleSize val="0"/>
            <c:showLeaderLines val="0"/>
          </c:dLbls>
          <c:dPt>
            <c:idx val="0"/>
            <c:invertIfNegative val="0"/>
            <c:bubble3D val="0"/>
            <c:spPr>
              <a:solidFill>
                <a:srgbClr val="18233E"/>
              </a:solidFill>
              <a:effectLst/>
            </c:spPr>
          </c:dPt>
          <c:dPt>
            <c:idx val="1"/>
            <c:invertIfNegative val="0"/>
            <c:bubble3D val="0"/>
            <c:spPr>
              <a:solidFill>
                <a:srgbClr val="5D6578"/>
              </a:solidFill>
              <a:effectLst/>
            </c:spPr>
          </c:dPt>
          <c:dPt>
            <c:idx val="2"/>
            <c:invertIfNegative val="0"/>
            <c:bubble3D val="0"/>
            <c:spPr>
              <a:solidFill>
                <a:srgbClr val="A3A7B2"/>
              </a:solidFill>
              <a:effectLst/>
            </c:spPr>
          </c:dPt>
          <c:cat>
            <c:multiLvlStrRef>
              <c:f>Sheet1!$A$2:$A$4</c:f>
              <c:multiLvlStrCache>
                <c:ptCount val="3"/>
                <c:lvl>
                  <c:pt idx="0">
                    <c:v>Kapsam 1</c:v>
                  </c:pt>
                  <c:pt idx="1">
                    <c:v>Kapsam 2 (konum bazlı)</c:v>
                  </c:pt>
                  <c:pt idx="2">
                    <c:v>Kapsam 3</c:v>
                  </c:pt>
                </c:lvl>
              </c:multiLvlStrCache>
            </c:multiLvlStrRef>
          </c:cat>
          <c:val>
            <c:numRef>
              <c:f>Sheet1!$B$2:$B$4</c:f>
              <c:numCache>
                <c:formatCode>General</c:formatCode>
                <c:ptCount val="3"/>
                <c:pt idx="0">
                  <c:v>912.6</c:v>
                </c:pt>
                <c:pt idx="1">
                  <c:v>2398.5</c:v>
                </c:pt>
                <c:pt idx="2">
                  <c:v>7356.9</c:v>
                </c:pt>
              </c:numCache>
            </c:numRef>
          </c:val>
        </c:ser>
        <c:dLbls>
          <c:numFmt formatCode="#,##0.0" sourceLinked="0"/>
          <c:txPr>
            <a:bodyPr/>
            <a:lstStyle/>
            <a:p>
              <a:pPr>
                <a:defRPr b="1" i="0" strike="noStrike" sz="1200" u="none">
                  <a:solidFill>
                    <a:srgbClr val="121212"/>
                  </a:solidFill>
                  <a:latin typeface="Arial"/>
                </a:defRPr>
              </a:pPr>
            </a:p>
          </c:txPr>
          <c:showLegendKey val="0"/>
          <c:showVal val="1"/>
          <c:showCatName val="0"/>
          <c:showSerName val="0"/>
          <c:showPercent val="0"/>
          <c:showBubbleSize val="0"/>
          <c:showLeaderLines val="0"/>
        </c:dLbls>
        <c:gapWidth val="5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121212"/>
                </a:solidFill>
                <a:latin typeface="Arial"/>
              </a:defRPr>
            </a:pPr>
            <a:endParaRPr lang="en-US"/>
          </a:p>
        </c:txPr>
        <c:crossAx val="2094734552"/>
        <c:crosses val="autoZero"/>
        <c:auto val="1"/>
        <c:lblAlgn val="ctr"/>
        <c:noMultiLvlLbl val="1"/>
      </c:catAx>
      <c:valAx>
        <c:axId val="2094734552"/>
        <c:scaling>
          <c:orientation val="minMax"/>
          <c:min val="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tCO₂e</c:v>
                </c:pt>
              </c:strCache>
            </c:strRef>
          </c:tx>
          <c:spPr>
            <a:solidFill>
              <a:srgbClr val="A3A7B2"/>
            </a:solidFill>
            <a:effectLst/>
          </c:spPr>
          <c:invertIfNegative val="0"/>
          <c:dLbls>
            <c:numFmt formatCode="#,##0.0" sourceLinked="0"/>
            <c:txPr>
              <a:bodyPr/>
              <a:lstStyle/>
              <a:p>
                <a:pPr>
                  <a:defRPr b="0" i="0" strike="noStrike" sz="1000" u="none">
                    <a:solidFill>
                      <a:srgbClr val="121212"/>
                    </a:solidFill>
                    <a:latin typeface="Arial"/>
                  </a:defRPr>
                </a:pPr>
              </a:p>
            </c:txPr>
            <c:showLegendKey val="0"/>
            <c:showVal val="1"/>
            <c:showCatName val="0"/>
            <c:showSerName val="0"/>
            <c:showPercent val="0"/>
            <c:showBubbleSize val="0"/>
            <c:showLeaderLines val="0"/>
          </c:dLbls>
          <c:dPt>
            <c:idx val="0"/>
            <c:invertIfNegative val="0"/>
            <c:bubble3D val="0"/>
            <c:spPr>
              <a:solidFill>
                <a:srgbClr val="A3A7B2"/>
              </a:solidFill>
              <a:effectLst/>
            </c:spPr>
          </c:dPt>
          <c:dPt>
            <c:idx val="1"/>
            <c:invertIfNegative val="0"/>
            <c:bubble3D val="0"/>
            <c:spPr>
              <a:solidFill>
                <a:srgbClr val="5D6578"/>
              </a:solidFill>
              <a:effectLst/>
            </c:spPr>
          </c:dPt>
          <c:dPt>
            <c:idx val="2"/>
            <c:invertIfNegative val="0"/>
            <c:bubble3D val="0"/>
            <c:spPr>
              <a:solidFill>
                <a:srgbClr val="18233E"/>
              </a:solidFill>
              <a:effectLst/>
            </c:spPr>
          </c:dPt>
          <c:dPt>
            <c:idx val="3"/>
            <c:invertIfNegative val="0"/>
            <c:bubble3D val="0"/>
            <c:spPr>
              <a:solidFill>
                <a:srgbClr val="A3A7B2"/>
              </a:solidFill>
              <a:effectLst/>
            </c:spPr>
          </c:dPt>
          <c:dPt>
            <c:idx val="4"/>
            <c:invertIfNegative val="0"/>
            <c:bubble3D val="0"/>
            <c:spPr>
              <a:solidFill>
                <a:srgbClr val="A3A7B2"/>
              </a:solidFill>
              <a:effectLst/>
            </c:spPr>
          </c:dPt>
          <c:dPt>
            <c:idx val="5"/>
            <c:invertIfNegative val="0"/>
            <c:bubble3D val="0"/>
            <c:spPr>
              <a:solidFill>
                <a:srgbClr val="18233E"/>
              </a:solidFill>
              <a:effectLst/>
            </c:spPr>
          </c:dPt>
          <c:dPt>
            <c:idx val="6"/>
            <c:invertIfNegative val="0"/>
            <c:bubble3D val="0"/>
            <c:spPr>
              <a:solidFill>
                <a:srgbClr val="A3A7B2"/>
              </a:solidFill>
              <a:effectLst/>
            </c:spPr>
          </c:dPt>
          <c:dPt>
            <c:idx val="7"/>
            <c:invertIfNegative val="0"/>
            <c:bubble3D val="0"/>
            <c:spPr>
              <a:solidFill>
                <a:srgbClr val="A3A7B2"/>
              </a:solidFill>
              <a:effectLst/>
            </c:spPr>
          </c:dPt>
          <c:dPt>
            <c:idx val="8"/>
            <c:invertIfNegative val="0"/>
            <c:bubble3D val="0"/>
            <c:spPr>
              <a:solidFill>
                <a:srgbClr val="A3A7B2"/>
              </a:solidFill>
              <a:effectLst/>
            </c:spPr>
          </c:dPt>
          <c:cat>
            <c:multiLvlStrRef>
              <c:f>Sheet1!$A$2:$A$10</c:f>
              <c:multiLvlStrCache>
                <c:ptCount val="9"/>
                <c:lvl>
                  <c:pt idx="0">
                    <c:v>Taşımacılık ve dağıtım</c:v>
                  </c:pt>
                  <c:pt idx="1">
                    <c:v>Satın alınan elektrik (konum bazlı)</c:v>
                  </c:pt>
                  <c:pt idx="2">
                    <c:v>Hareketli yanma (dizel araçlar, forklift)</c:v>
                  </c:pt>
                  <c:pt idx="3">
                    <c:v>Yakıt ve enerji ile ilgili faaliyetler (WTT, şebeke kayıpları)</c:v>
                  </c:pt>
                  <c:pt idx="4">
                    <c:v>Sermaye malları</c:v>
                  </c:pt>
                  <c:pt idx="5">
                    <c:v>Sabit yanma (doğalgaz, jeneratör)</c:v>
                  </c:pt>
                  <c:pt idx="6">
                    <c:v>Çalışan ulaşımı (personel servisleri)</c:v>
                  </c:pt>
                  <c:pt idx="7">
                    <c:v>Operasyonlardan kaynaklanan atıklar</c:v>
                  </c:pt>
                  <c:pt idx="8">
                    <c:v>Satın alınan mal ve hizmetler</c:v>
                  </c:pt>
                </c:lvl>
              </c:multiLvlStrCache>
            </c:multiLvlStrRef>
          </c:cat>
          <c:val>
            <c:numRef>
              <c:f>Sheet1!$B$2:$B$10</c:f>
              <c:numCache>
                <c:formatCode>General</c:formatCode>
                <c:ptCount val="9"/>
                <c:pt idx="0">
                  <c:v>6656.3</c:v>
                </c:pt>
                <c:pt idx="1">
                  <c:v>2398.5</c:v>
                </c:pt>
                <c:pt idx="2">
                  <c:v>828.8</c:v>
                </c:pt>
                <c:pt idx="3">
                  <c:v>433.3</c:v>
                </c:pt>
                <c:pt idx="4">
                  <c:v>229.9</c:v>
                </c:pt>
                <c:pt idx="5">
                  <c:v>83.8</c:v>
                </c:pt>
                <c:pt idx="6">
                  <c:v>20.5</c:v>
                </c:pt>
                <c:pt idx="7">
                  <c:v>13.4</c:v>
                </c:pt>
                <c:pt idx="8">
                  <c:v>3.6</c:v>
                </c:pt>
              </c:numCache>
            </c:numRef>
          </c:val>
        </c:ser>
        <c:dLbls>
          <c:numFmt formatCode="#,##0.0" sourceLinked="0"/>
          <c:txPr>
            <a:bodyPr/>
            <a:lstStyle/>
            <a:p>
              <a:pPr>
                <a:defRPr b="0" i="0" strike="noStrike" sz="1000" u="none">
                  <a:solidFill>
                    <a:srgbClr val="121212"/>
                  </a:solidFill>
                  <a:latin typeface="Arial"/>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000" b="0" i="0" u="none" strike="noStrike">
                <a:solidFill>
                  <a:srgbClr val="121212"/>
                </a:solidFill>
                <a:latin typeface="Arial"/>
              </a:defRPr>
            </a:pPr>
            <a:endParaRPr lang="en-US"/>
          </a:p>
        </c:txPr>
        <c:crossAx val="2094734552"/>
        <c:crosses val="autoZero"/>
        <c:auto val="1"/>
        <c:lblAlgn val="ctr"/>
        <c:noMultiLvlLbl val="1"/>
      </c:catAx>
      <c:valAx>
        <c:axId val="2094734552"/>
        <c:scaling>
          <c:orientation val="minMax"/>
          <c:min val="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g CO₂e/tkm</c:v>
                </c:pt>
              </c:strCache>
            </c:strRef>
          </c:tx>
          <c:spPr>
            <a:solidFill>
              <a:srgbClr val="18233E"/>
            </a:solidFill>
            <a:effectLst/>
          </c:spPr>
          <c:invertIfNegative val="0"/>
          <c:dLbls>
            <c:numFmt formatCode="#,##0.0" sourceLinked="0"/>
            <c:txPr>
              <a:bodyPr/>
              <a:lstStyle/>
              <a:p>
                <a:pPr>
                  <a:defRPr b="0" i="0" strike="noStrike" sz="1100" u="none">
                    <a:solidFill>
                      <a:srgbClr val="121212"/>
                    </a:solidFill>
                    <a:latin typeface="Arial"/>
                  </a:defRPr>
                </a:pPr>
              </a:p>
            </c:txPr>
            <c:showLegendKey val="0"/>
            <c:showVal val="1"/>
            <c:showCatName val="0"/>
            <c:showSerName val="0"/>
            <c:showPercent val="0"/>
            <c:showBubbleSize val="0"/>
            <c:showLeaderLines val="0"/>
          </c:dLbls>
          <c:cat>
            <c:multiLvlStrRef>
              <c:f>Sheet1!$A$2:$A$4</c:f>
              <c:multiLvlStrCache>
                <c:ptCount val="3"/>
                <c:lvl>
                  <c:pt idx="0">
                    <c:v>Havayolu</c:v>
                  </c:pt>
                  <c:pt idx="1">
                    <c:v>Karayolu</c:v>
                  </c:pt>
                  <c:pt idx="2">
                    <c:v>Denizyolu</c:v>
                  </c:pt>
                </c:lvl>
              </c:multiLvlStrCache>
            </c:multiLvlStrRef>
          </c:cat>
          <c:val>
            <c:numRef>
              <c:f>Sheet1!$B$2:$B$4</c:f>
              <c:numCache>
                <c:formatCode>General</c:formatCode>
                <c:ptCount val="3"/>
                <c:pt idx="0">
                  <c:v>1034.5</c:v>
                </c:pt>
                <c:pt idx="1">
                  <c:v>240.8</c:v>
                </c:pt>
                <c:pt idx="2">
                  <c:v>16.2</c:v>
                </c:pt>
              </c:numCache>
            </c:numRef>
          </c:val>
        </c:ser>
        <c:dLbls>
          <c:numFmt formatCode="#,##0.0" sourceLinked="0"/>
          <c:txPr>
            <a:bodyPr/>
            <a:lstStyle/>
            <a:p>
              <a:pPr>
                <a:defRPr b="0" i="0" strike="noStrike" sz="1100" u="none">
                  <a:solidFill>
                    <a:srgbClr val="121212"/>
                  </a:solidFill>
                  <a:latin typeface="Arial"/>
                </a:defRPr>
              </a:pPr>
            </a:p>
          </c:txPr>
          <c:showLegendKey val="0"/>
          <c:showVal val="1"/>
          <c:showCatName val="0"/>
          <c:showSerName val="0"/>
          <c:showPercent val="0"/>
          <c:showBubbleSize val="0"/>
          <c:showLeaderLines val="0"/>
        </c:dLbls>
        <c:gapWidth val="5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121212"/>
                </a:solidFill>
                <a:latin typeface="Arial"/>
              </a:defRPr>
            </a:pPr>
            <a:endParaRPr lang="en-US"/>
          </a:p>
        </c:txPr>
        <c:crossAx val="2094734552"/>
        <c:crosses val="autoZero"/>
        <c:auto val="1"/>
        <c:lblAlgn val="ctr"/>
        <c:noMultiLvlLbl val="1"/>
      </c:catAx>
      <c:valAx>
        <c:axId val="2094734552"/>
        <c:scaling>
          <c:orientation val="minMax"/>
          <c:min val="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Taşıma işi (tkm) payı*</c:v>
                </c:pt>
              </c:strCache>
            </c:strRef>
          </c:tx>
          <c:spPr>
            <a:solidFill>
              <a:srgbClr val="A3A7B2"/>
            </a:solidFill>
            <a:effectLst/>
          </c:spPr>
          <c:invertIfNegative val="0"/>
          <c:dLbls>
            <c:numFmt formatCode="&quot;%&quot;0.0" sourceLinked="0"/>
            <c:txPr>
              <a:bodyPr/>
              <a:lstStyle/>
              <a:p>
                <a:pPr>
                  <a:defRPr b="0" i="0" strike="noStrike" sz="1000" u="none">
                    <a:solidFill>
                      <a:srgbClr val="121212"/>
                    </a:solidFill>
                    <a:latin typeface="Arial"/>
                  </a:defRPr>
                </a:pPr>
              </a:p>
            </c:txPr>
            <c:showLegendKey val="0"/>
            <c:showVal val="1"/>
            <c:showCatName val="0"/>
            <c:showSerName val="0"/>
            <c:showPercent val="0"/>
            <c:showBubbleSize val="0"/>
            <c:showLeaderLines val="0"/>
          </c:dLbls>
          <c:cat>
            <c:multiLvlStrRef>
              <c:f>Sheet1!$A$2:$A$4</c:f>
              <c:multiLvlStrCache>
                <c:ptCount val="3"/>
                <c:lvl>
                  <c:pt idx="0">
                    <c:v>Karayolu</c:v>
                  </c:pt>
                  <c:pt idx="1">
                    <c:v>Denizyolu</c:v>
                  </c:pt>
                  <c:pt idx="2">
                    <c:v>Havayolu</c:v>
                  </c:pt>
                </c:lvl>
              </c:multiLvlStrCache>
            </c:multiLvlStrRef>
          </c:cat>
          <c:val>
            <c:numRef>
              <c:f>Sheet1!$B$2:$B$4</c:f>
              <c:numCache>
                <c:formatCode>General</c:formatCode>
                <c:ptCount val="3"/>
                <c:pt idx="0">
                  <c:v>17.2</c:v>
                </c:pt>
                <c:pt idx="1">
                  <c:v>78.5</c:v>
                </c:pt>
                <c:pt idx="2">
                  <c:v>4.3</c:v>
                </c:pt>
              </c:numCache>
            </c:numRef>
          </c:val>
        </c:ser>
        <c:ser>
          <c:idx val="1"/>
          <c:order val="1"/>
          <c:tx>
            <c:strRef>
              <c:f>Sheet1!$C$1</c:f>
              <c:strCache>
                <c:ptCount val="1"/>
                <c:pt idx="0">
                  <c:v>Emisyon payı</c:v>
                </c:pt>
              </c:strCache>
            </c:strRef>
          </c:tx>
          <c:spPr>
            <a:solidFill>
              <a:srgbClr val="18233E"/>
            </a:solidFill>
            <a:effectLst/>
          </c:spPr>
          <c:invertIfNegative val="0"/>
          <c:dLbls>
            <c:numFmt formatCode="&quot;%&quot;0.0" sourceLinked="0"/>
            <c:txPr>
              <a:bodyPr/>
              <a:lstStyle/>
              <a:p>
                <a:pPr>
                  <a:defRPr b="0" i="0" strike="noStrike" sz="1000" u="none">
                    <a:solidFill>
                      <a:srgbClr val="121212"/>
                    </a:solidFill>
                    <a:latin typeface="Arial"/>
                  </a:defRPr>
                </a:pPr>
              </a:p>
            </c:txPr>
            <c:showLegendKey val="0"/>
            <c:showVal val="1"/>
            <c:showCatName val="0"/>
            <c:showSerName val="0"/>
            <c:showPercent val="0"/>
            <c:showBubbleSize val="0"/>
            <c:showLeaderLines val="0"/>
          </c:dLbls>
          <c:cat>
            <c:multiLvlStrRef>
              <c:f>Sheet1!$A$2:$A$4</c:f>
              <c:multiLvlStrCache>
                <c:ptCount val="3"/>
                <c:lvl>
                  <c:pt idx="0">
                    <c:v>Karayolu</c:v>
                  </c:pt>
                  <c:pt idx="1">
                    <c:v>Denizyolu</c:v>
                  </c:pt>
                  <c:pt idx="2">
                    <c:v>Havayolu</c:v>
                  </c:pt>
                </c:lvl>
              </c:multiLvlStrCache>
            </c:multiLvlStrRef>
          </c:cat>
          <c:val>
            <c:numRef>
              <c:f>Sheet1!$C$2:$C$4</c:f>
              <c:numCache>
                <c:formatCode>General</c:formatCode>
                <c:ptCount val="3"/>
                <c:pt idx="0">
                  <c:v>42.1</c:v>
                </c:pt>
                <c:pt idx="1">
                  <c:v>12.9</c:v>
                </c:pt>
                <c:pt idx="2">
                  <c:v>45</c:v>
                </c:pt>
              </c:numCache>
            </c:numRef>
          </c:val>
        </c:ser>
        <c:dLbls>
          <c:numFmt formatCode="&quot;%&quot;0.0" sourceLinked="0"/>
          <c:txPr>
            <a:bodyPr/>
            <a:lstStyle/>
            <a:p>
              <a:pPr>
                <a:defRPr b="0" i="0" strike="noStrike" sz="1000" u="none">
                  <a:solidFill>
                    <a:srgbClr val="121212"/>
                  </a:solidFill>
                  <a:latin typeface="Arial"/>
                </a:defRPr>
              </a:pPr>
            </a:p>
          </c:txPr>
          <c:showLegendKey val="0"/>
          <c:showVal val="1"/>
          <c:showCatName val="0"/>
          <c:showSerName val="0"/>
          <c:showPercent val="0"/>
          <c:showBubbleSize val="0"/>
          <c:showLeaderLines val="0"/>
        </c:dLbls>
        <c:gapWidth val="4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121212"/>
                </a:solidFill>
                <a:latin typeface="Arial"/>
              </a:defRPr>
            </a:pPr>
            <a:endParaRPr lang="en-US"/>
          </a:p>
        </c:txPr>
        <c:crossAx val="2094734552"/>
        <c:crosses val="autoZero"/>
        <c:auto val="1"/>
        <c:lblAlgn val="ctr"/>
        <c:noMultiLvlLbl val="1"/>
      </c:catAx>
      <c:valAx>
        <c:axId val="2094734552"/>
        <c:scaling>
          <c:orientation val="minMax"/>
          <c:max val="100"/>
          <c:min val="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legend>
      <c:legendPos val="t"/>
      <c:overlay val="0"/>
      <c:txPr>
        <a:bodyPr/>
        <a:lstStyle/>
        <a:p>
          <a:pPr>
            <a:defRPr sz="1000">
              <a:latin typeface="Arial"/>
              <a:cs typeface="Arial"/>
            </a:defRPr>
          </a:pPr>
          <a:endParaRPr lang="en-US"/>
        </a:p>
      </c:txPr>
    </c:legend>
    <c:plotVisOnly val="1"/>
    <c:dispBlanksAs val="span"/>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MWh</c:v>
                </c:pt>
              </c:strCache>
            </c:strRef>
          </c:tx>
          <c:spPr>
            <a:solidFill>
              <a:srgbClr val="A3A7B2"/>
            </a:solidFill>
            <a:effectLst/>
          </c:spPr>
          <c:invertIfNegative val="0"/>
          <c:dLbls>
            <c:numFmt formatCode="#,##0.0#" sourceLinked="0"/>
            <c:txPr>
              <a:bodyPr/>
              <a:lstStyle/>
              <a:p>
                <a:pPr>
                  <a:defRPr b="0" i="0" strike="noStrike" sz="1100" u="none">
                    <a:solidFill>
                      <a:srgbClr val="121212"/>
                    </a:solidFill>
                    <a:latin typeface="Arial"/>
                  </a:defRPr>
                </a:pPr>
              </a:p>
            </c:txPr>
            <c:showLegendKey val="0"/>
            <c:showVal val="1"/>
            <c:showCatName val="0"/>
            <c:showSerName val="0"/>
            <c:showPercent val="0"/>
            <c:showBubbleSize val="0"/>
            <c:showLeaderLines val="0"/>
          </c:dLbls>
          <c:dPt>
            <c:idx val="0"/>
            <c:invertIfNegative val="0"/>
            <c:bubble3D val="0"/>
            <c:spPr>
              <a:solidFill>
                <a:srgbClr val="A3A7B2"/>
              </a:solidFill>
              <a:effectLst/>
            </c:spPr>
          </c:dPt>
          <c:dPt>
            <c:idx val="1"/>
            <c:invertIfNegative val="0"/>
            <c:bubble3D val="0"/>
            <c:spPr>
              <a:solidFill>
                <a:srgbClr val="A3A7B2"/>
              </a:solidFill>
              <a:effectLst/>
            </c:spPr>
          </c:dPt>
          <c:dPt>
            <c:idx val="2"/>
            <c:invertIfNegative val="0"/>
            <c:bubble3D val="0"/>
            <c:spPr>
              <a:solidFill>
                <a:srgbClr val="18233E"/>
              </a:solidFill>
              <a:effectLst/>
            </c:spPr>
          </c:dPt>
          <c:cat>
            <c:multiLvlStrRef>
              <c:f>Sheet1!$A$2:$A$4</c:f>
              <c:multiLvlStrCache>
                <c:ptCount val="3"/>
                <c:lvl>
                  <c:pt idx="0">
                    <c:v>2022</c:v>
                  </c:pt>
                  <c:pt idx="1">
                    <c:v>2023</c:v>
                  </c:pt>
                  <c:pt idx="2">
                    <c:v>2024</c:v>
                  </c:pt>
                </c:lvl>
              </c:multiLvlStrCache>
            </c:multiLvlStrRef>
          </c:cat>
          <c:val>
            <c:numRef>
              <c:f>Sheet1!$B$2:$B$4</c:f>
              <c:numCache>
                <c:formatCode>General</c:formatCode>
                <c:ptCount val="3"/>
                <c:pt idx="0">
                  <c:v>4633.8</c:v>
                </c:pt>
                <c:pt idx="1">
                  <c:v>6680.7</c:v>
                </c:pt>
                <c:pt idx="2">
                  <c:v>5501.17</c:v>
                </c:pt>
              </c:numCache>
            </c:numRef>
          </c:val>
        </c:ser>
        <c:dLbls>
          <c:numFmt formatCode="#,##0.0#" sourceLinked="0"/>
          <c:txPr>
            <a:bodyPr/>
            <a:lstStyle/>
            <a:p>
              <a:pPr>
                <a:defRPr b="0" i="0" strike="noStrike" sz="1100" u="none">
                  <a:solidFill>
                    <a:srgbClr val="121212"/>
                  </a:solidFill>
                  <a:latin typeface="Arial"/>
                </a:defRPr>
              </a:pPr>
            </a:p>
          </c:txPr>
          <c:showLegendKey val="0"/>
          <c:showVal val="1"/>
          <c:showCatName val="0"/>
          <c:showSerName val="0"/>
          <c:showPercent val="0"/>
          <c:showBubbleSize val="0"/>
          <c:showLeaderLines val="0"/>
        </c:dLbls>
        <c:gapWidth val="7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121212"/>
                </a:solidFill>
                <a:latin typeface="Arial"/>
              </a:defRPr>
            </a:pPr>
            <a:endParaRPr lang="en-US"/>
          </a:p>
        </c:txPr>
        <c:crossAx val="2094734552"/>
        <c:crosses val="autoZero"/>
        <c:auto val="1"/>
        <c:lblAlgn val="ctr"/>
        <c:noMultiLvlLbl val="1"/>
      </c:catAx>
      <c:valAx>
        <c:axId val="2094734552"/>
        <c:scaling>
          <c:orientation val="minMax"/>
          <c:min val="0"/>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m³</c:v>
                </c:pt>
              </c:strCache>
            </c:strRef>
          </c:tx>
          <c:spPr>
            <a:solidFill>
              <a:srgbClr val="A3A7B2"/>
            </a:solidFill>
            <a:effectLst/>
          </c:spPr>
          <c:invertIfNegative val="0"/>
          <c:dLbls>
            <c:numFmt formatCode="#,##0" sourceLinked="0"/>
            <c:txPr>
              <a:bodyPr/>
              <a:lstStyle/>
              <a:p>
                <a:pPr>
                  <a:defRPr b="0" i="0" strike="noStrike" sz="1100" u="none">
                    <a:solidFill>
                      <a:srgbClr val="121212"/>
                    </a:solidFill>
                    <a:latin typeface="Arial"/>
                  </a:defRPr>
                </a:pPr>
              </a:p>
            </c:txPr>
            <c:showLegendKey val="0"/>
            <c:showVal val="1"/>
            <c:showCatName val="0"/>
            <c:showSerName val="0"/>
            <c:showPercent val="0"/>
            <c:showBubbleSize val="0"/>
            <c:showLeaderLines val="0"/>
          </c:dLbls>
          <c:dPt>
            <c:idx val="0"/>
            <c:invertIfNegative val="0"/>
            <c:bubble3D val="0"/>
            <c:spPr>
              <a:solidFill>
                <a:srgbClr val="A3A7B2"/>
              </a:solidFill>
              <a:effectLst/>
            </c:spPr>
          </c:dPt>
          <c:dPt>
            <c:idx val="1"/>
            <c:invertIfNegative val="0"/>
            <c:bubble3D val="0"/>
            <c:spPr>
              <a:solidFill>
                <a:srgbClr val="A3A7B2"/>
              </a:solidFill>
              <a:effectLst/>
            </c:spPr>
          </c:dPt>
          <c:dPt>
            <c:idx val="2"/>
            <c:invertIfNegative val="0"/>
            <c:bubble3D val="0"/>
            <c:spPr>
              <a:solidFill>
                <a:srgbClr val="18233E"/>
              </a:solidFill>
              <a:effectLst/>
            </c:spPr>
          </c:dPt>
          <c:cat>
            <c:multiLvlStrRef>
              <c:f>Sheet1!$A$2:$A$4</c:f>
              <c:multiLvlStrCache>
                <c:ptCount val="3"/>
                <c:lvl>
                  <c:pt idx="0">
                    <c:v>2022</c:v>
                  </c:pt>
                  <c:pt idx="1">
                    <c:v>2023</c:v>
                  </c:pt>
                  <c:pt idx="2">
                    <c:v>2024</c:v>
                  </c:pt>
                </c:lvl>
              </c:multiLvlStrCache>
            </c:multiLvlStrRef>
          </c:cat>
          <c:val>
            <c:numRef>
              <c:f>Sheet1!$B$2:$B$4</c:f>
              <c:numCache>
                <c:formatCode>General</c:formatCode>
                <c:ptCount val="3"/>
                <c:pt idx="0">
                  <c:v>63562</c:v>
                </c:pt>
                <c:pt idx="1">
                  <c:v>87780</c:v>
                </c:pt>
                <c:pt idx="2">
                  <c:v>56683</c:v>
                </c:pt>
              </c:numCache>
            </c:numRef>
          </c:val>
        </c:ser>
        <c:dLbls>
          <c:numFmt formatCode="#,##0" sourceLinked="0"/>
          <c:txPr>
            <a:bodyPr/>
            <a:lstStyle/>
            <a:p>
              <a:pPr>
                <a:defRPr b="0" i="0" strike="noStrike" sz="1100" u="none">
                  <a:solidFill>
                    <a:srgbClr val="121212"/>
                  </a:solidFill>
                  <a:latin typeface="Arial"/>
                </a:defRPr>
              </a:pPr>
            </a:p>
          </c:txPr>
          <c:showLegendKey val="0"/>
          <c:showVal val="1"/>
          <c:showCatName val="0"/>
          <c:showSerName val="0"/>
          <c:showPercent val="0"/>
          <c:showBubbleSize val="0"/>
          <c:showLeaderLines val="0"/>
        </c:dLbls>
        <c:gapWidth val="7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121212"/>
                </a:solidFill>
                <a:latin typeface="Arial"/>
              </a:defRPr>
            </a:pPr>
            <a:endParaRPr lang="en-US"/>
          </a:p>
        </c:txPr>
        <c:crossAx val="2094734552"/>
        <c:crosses val="autoZero"/>
        <c:auto val="1"/>
        <c:lblAlgn val="ctr"/>
        <c:noMultiLvlLbl val="1"/>
      </c:catAx>
      <c:valAx>
        <c:axId val="2094734552"/>
        <c:scaling>
          <c:orientation val="minMax"/>
          <c:min val="0"/>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m³</c:v>
                </c:pt>
              </c:strCache>
            </c:strRef>
          </c:tx>
          <c:spPr>
            <a:solidFill>
              <a:srgbClr val="A3A7B2"/>
            </a:solidFill>
            <a:effectLst/>
          </c:spPr>
          <c:invertIfNegative val="0"/>
          <c:dLbls>
            <c:numFmt formatCode="#,##0" sourceLinked="0"/>
            <c:txPr>
              <a:bodyPr/>
              <a:lstStyle/>
              <a:p>
                <a:pPr>
                  <a:defRPr b="0" i="0" strike="noStrike" sz="1100" u="none">
                    <a:solidFill>
                      <a:srgbClr val="121212"/>
                    </a:solidFill>
                    <a:latin typeface="Arial"/>
                  </a:defRPr>
                </a:pPr>
              </a:p>
            </c:txPr>
            <c:showLegendKey val="0"/>
            <c:showVal val="1"/>
            <c:showCatName val="0"/>
            <c:showSerName val="0"/>
            <c:showPercent val="0"/>
            <c:showBubbleSize val="0"/>
            <c:showLeaderLines val="0"/>
          </c:dLbls>
          <c:dPt>
            <c:idx val="0"/>
            <c:invertIfNegative val="0"/>
            <c:bubble3D val="0"/>
            <c:spPr>
              <a:solidFill>
                <a:srgbClr val="A3A7B2"/>
              </a:solidFill>
              <a:effectLst/>
            </c:spPr>
          </c:dPt>
          <c:dPt>
            <c:idx val="1"/>
            <c:invertIfNegative val="0"/>
            <c:bubble3D val="0"/>
            <c:spPr>
              <a:solidFill>
                <a:srgbClr val="A3A7B2"/>
              </a:solidFill>
              <a:effectLst/>
            </c:spPr>
          </c:dPt>
          <c:dPt>
            <c:idx val="2"/>
            <c:invertIfNegative val="0"/>
            <c:bubble3D val="0"/>
            <c:spPr>
              <a:solidFill>
                <a:srgbClr val="18233E"/>
              </a:solidFill>
              <a:effectLst/>
            </c:spPr>
          </c:dPt>
          <c:cat>
            <c:multiLvlStrRef>
              <c:f>Sheet1!$A$2:$A$4</c:f>
              <c:multiLvlStrCache>
                <c:ptCount val="3"/>
                <c:lvl>
                  <c:pt idx="0">
                    <c:v>2022</c:v>
                  </c:pt>
                  <c:pt idx="1">
                    <c:v>2023</c:v>
                  </c:pt>
                  <c:pt idx="2">
                    <c:v>2024</c:v>
                  </c:pt>
                </c:lvl>
              </c:multiLvlStrCache>
            </c:multiLvlStrRef>
          </c:cat>
          <c:val>
            <c:numRef>
              <c:f>Sheet1!$B$2:$B$4</c:f>
              <c:numCache>
                <c:formatCode>General</c:formatCode>
                <c:ptCount val="3"/>
                <c:pt idx="0">
                  <c:v>21196</c:v>
                </c:pt>
                <c:pt idx="1">
                  <c:v>26715</c:v>
                </c:pt>
                <c:pt idx="2">
                  <c:v>22092</c:v>
                </c:pt>
              </c:numCache>
            </c:numRef>
          </c:val>
        </c:ser>
        <c:dLbls>
          <c:numFmt formatCode="#,##0" sourceLinked="0"/>
          <c:txPr>
            <a:bodyPr/>
            <a:lstStyle/>
            <a:p>
              <a:pPr>
                <a:defRPr b="0" i="0" strike="noStrike" sz="1100" u="none">
                  <a:solidFill>
                    <a:srgbClr val="121212"/>
                  </a:solidFill>
                  <a:latin typeface="Arial"/>
                </a:defRPr>
              </a:pPr>
            </a:p>
          </c:txPr>
          <c:showLegendKey val="0"/>
          <c:showVal val="1"/>
          <c:showCatName val="0"/>
          <c:showSerName val="0"/>
          <c:showPercent val="0"/>
          <c:showBubbleSize val="0"/>
          <c:showLeaderLines val="0"/>
        </c:dLbls>
        <c:gapWidth val="7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121212"/>
                </a:solidFill>
                <a:latin typeface="Arial"/>
              </a:defRPr>
            </a:pPr>
            <a:endParaRPr lang="en-US"/>
          </a:p>
        </c:txPr>
        <c:crossAx val="2094734552"/>
        <c:crosses val="autoZero"/>
        <c:auto val="1"/>
        <c:lblAlgn val="ctr"/>
        <c:noMultiLvlLbl val="1"/>
      </c:catAx>
      <c:valAx>
        <c:axId val="2094734552"/>
        <c:scaling>
          <c:orientation val="minMax"/>
          <c:min val="0"/>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c:v>
                </c:pt>
              </c:strCache>
            </c:strRef>
          </c:tx>
          <c:spPr>
            <a:solidFill>
              <a:srgbClr val="18233E"/>
            </a:solidFill>
            <a:effectLst/>
          </c:spPr>
          <c:invertIfNegative val="0"/>
          <c:dLbls>
            <c:numFmt formatCode="&quot;%&quot;0" sourceLinked="0"/>
            <c:txPr>
              <a:bodyPr/>
              <a:lstStyle/>
              <a:p>
                <a:pPr>
                  <a:defRPr b="0" i="0" strike="noStrike" sz="1100" u="none">
                    <a:solidFill>
                      <a:srgbClr val="121212"/>
                    </a:solidFill>
                    <a:latin typeface="Arial"/>
                  </a:defRPr>
                </a:pPr>
              </a:p>
            </c:txPr>
            <c:showLegendKey val="0"/>
            <c:showVal val="1"/>
            <c:showCatName val="0"/>
            <c:showSerName val="0"/>
            <c:showPercent val="0"/>
            <c:showBubbleSize val="0"/>
            <c:showLeaderLines val="0"/>
          </c:dLbls>
          <c:dPt>
            <c:idx val="0"/>
            <c:invertIfNegative val="0"/>
            <c:bubble3D val="0"/>
            <c:spPr>
              <a:solidFill>
                <a:srgbClr val="18233E"/>
              </a:solidFill>
              <a:effectLst/>
            </c:spPr>
          </c:dPt>
          <c:dPt>
            <c:idx val="1"/>
            <c:invertIfNegative val="0"/>
            <c:bubble3D val="0"/>
            <c:spPr>
              <a:solidFill>
                <a:srgbClr val="5D6578"/>
              </a:solidFill>
              <a:effectLst/>
            </c:spPr>
          </c:dPt>
          <c:dPt>
            <c:idx val="2"/>
            <c:invertIfNegative val="0"/>
            <c:bubble3D val="0"/>
            <c:spPr>
              <a:solidFill>
                <a:srgbClr val="A3A7B2"/>
              </a:solidFill>
              <a:effectLst/>
            </c:spPr>
          </c:dPt>
          <c:cat>
            <c:multiLvlStrRef>
              <c:f>Sheet1!$A$2:$A$4</c:f>
              <c:multiLvlStrCache>
                <c:ptCount val="3"/>
                <c:lvl>
                  <c:pt idx="0">
                    <c:v>Sürücüler</c:v>
                  </c:pt>
                  <c:pt idx="1">
                    <c:v>Ofis çalışanları (operasyon planlama, müşteri ilişkileri, destek birimleri)</c:v>
                  </c:pt>
                  <c:pt idx="2">
                    <c:v>Depo, araç bakım ve teknik personel</c:v>
                  </c:pt>
                </c:lvl>
              </c:multiLvlStrCache>
            </c:multiLvlStrRef>
          </c:cat>
          <c:val>
            <c:numRef>
              <c:f>Sheet1!$B$2:$B$4</c:f>
              <c:numCache>
                <c:formatCode>General</c:formatCode>
                <c:ptCount val="3"/>
                <c:pt idx="0">
                  <c:v>43</c:v>
                </c:pt>
                <c:pt idx="1">
                  <c:v>42</c:v>
                </c:pt>
                <c:pt idx="2">
                  <c:v>14</c:v>
                </c:pt>
              </c:numCache>
            </c:numRef>
          </c:val>
        </c:ser>
        <c:dLbls>
          <c:numFmt formatCode="&quot;%&quot;0" sourceLinked="0"/>
          <c:txPr>
            <a:bodyPr/>
            <a:lstStyle/>
            <a:p>
              <a:pPr>
                <a:defRPr b="0" i="0" strike="noStrike" sz="1100" u="none">
                  <a:solidFill>
                    <a:srgbClr val="121212"/>
                  </a:solidFill>
                  <a:latin typeface="Arial"/>
                </a:defRPr>
              </a:pPr>
            </a:p>
          </c:txPr>
          <c:showLegendKey val="0"/>
          <c:showVal val="1"/>
          <c:showCatName val="0"/>
          <c:showSerName val="0"/>
          <c:showPercent val="0"/>
          <c:showBubbleSize val="0"/>
          <c:showLeaderLines val="0"/>
        </c:dLbls>
        <c:gapWidth val="5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000" b="0" i="0" u="none" strike="noStrike">
                <a:solidFill>
                  <a:srgbClr val="121212"/>
                </a:solidFill>
                <a:latin typeface="Arial"/>
              </a:defRPr>
            </a:pPr>
            <a:endParaRPr lang="en-US"/>
          </a:p>
        </c:txPr>
        <c:crossAx val="2094734552"/>
        <c:crosses val="autoZero"/>
        <c:auto val="1"/>
        <c:lblAlgn val="ctr"/>
        <c:noMultiLvlLbl val="1"/>
      </c:catAx>
      <c:valAx>
        <c:axId val="2094734552"/>
        <c:scaling>
          <c:orientation val="minMax"/>
          <c:max val="60"/>
          <c:min val="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Kaynak: ENCO 2024 Sürdürülebilirlik Raporu. Değerler rapordan birebir; canlı veri içermez.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Kaynak: ENCO 2024 Sürdürülebilirlik Raporu — Rapor Hakkında (s.6); GRI İçerik Endeksi (s.64); Emisyon Yönetimi (s.39). Değerler rapordan birebir; canlı veri içermez.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Kaynak: ENCO 2024 Sürdürülebilirlik Raporu — Emisyon Yönetimi (s.39); Enerji Yönetimi (s.36); Çevre Yönetimimiz (s.34); Atık Yönetimi (s.47); Çalışan Profilimiz (s.53); İş Sağlığı ve Güvenliği Yönetimi (s.55); Tedarik Zinciri Yönetimi (s.50); Sertifikalarımız ve Yönetim Sistemlerimiz (s.20). Değerler rapordan birebir; canlı veri içermez.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Kaynak: ENCO 2024 Sürdürülebilirlik Raporu — Yönetim Kurulu Başkanı Mesajı (s.7). Temsili görsel · yapay zekâ ile üretildi.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Kaynak: ENCO 2024 Sürdürülebilirlik Raporu — Emisyon Yönetimi (s.39). Değerler rapordan birebir; canlı veri içermez.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Kaynak: ENCO 2024 Sürdürülebilirlik Raporu — Emisyon Yönetimi (s.39). Değerler rapordan birebir; canlı veri içermez.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Kaynak: ENCO 2024 Sürdürülebilirlik Raporu — Emisyon Yönetimi (s.39). Değerler rapordan birebir; canlı veri içermez.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Kaynak: ENCO 2024 Sürdürülebilirlik Raporu — Emisyon Yönetimi (s.39). Değerler rapordan birebir; canlı veri içermez.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Kaynak: ENCO 2024 Sürdürülebilirlik Raporu — Enerji Yönetimi (s.36); Performans Göstergeleri (s.62); Emisyon Yönetimi (s.39); Çevre Yönetimimiz (s.34). Değerler rapordan birebir; canlı veri içermez.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Kaynak: ENCO 2024 Sürdürülebilirlik Raporu — Çalışan Profilimiz (s.53); İş Sağlığı ve Güvenliği Yönetimi (s.55). Değerler rapordan birebir; canlı veri içermez.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Kaynak: ENCO 2024 Sürdürülebilirlik Raporu — Sürdürülebilirlik Hedeflerimiz (s.22). Değerler rapordan birebir; canlı veri içermez.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Kaynak: ENCO 2024 Sürdürülebilirlik Raporu — Sürdürülebilirlik Hedeflerimiz (s.22). Değerler rapordan birebir; canlı veri içermez.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Kaynak: ENCO 2024 Sürdürülebilirlik Raporu — Rapor Hakkında (s.6); Emisyon Yönetimi (s.39); Yönetim Kurulu Başkanı Mesajı (s.7); Çalışan Refahı ve Performans Yönetimi (s.55); Önceliklendirme Analizi (s.25); Sürdürülebilirlik Hedeflerimiz (s.22); Tedarik Zinciri Yönetimi (s.50). Değerler rapordan birebir; canlı veri içermez.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Kaynak: ENCO 2024 Sürdürülebilirlik Raporu — Rapor Hakkında (s.6). Değerler rapordan birebir; canlı veri içermez.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D9D9D6"/>
                </a:solidFill>
                <a:latin typeface="Arial"/>
                <a:ea typeface="Arial"/>
                <a:cs typeface="Arial"/>
              </a:defRPr>
            </a:lvl1pPr>
          </a:lstStyle>
          <a:p>
            <a:pPr algn="r"/>
            <a:fld id="{F7021451-1387-4CA6-816F-3879F97B5CBC}" type="slidenum">
              <a:rPr b="0" lang="en-US"/>
              <a:t>1000</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ICERIK">
    <p:bg>
      <p:bgPr>
        <a:solidFill>
          <a:srgbClr val="FFFFFF"/>
        </a:solidFill>
      </p:bgPr>
    </p:bg>
    <p:spTree>
      <p:nvGrpSpPr>
        <p:cNvPr id="1" name=""/>
        <p:cNvGrpSpPr/>
        <p:nvPr/>
      </p:nvGrpSpPr>
      <p:grpSpPr>
        <a:xfrm>
          <a:off x="0" y="0"/>
          <a:ext cx="0" cy="0"/>
          <a:chOff x="0" y="0"/>
          <a:chExt cx="0" cy="0"/>
        </a:xfrm>
      </p:grpSpPr>
      <p:pic>
        <p:nvPicPr>
          <p:cNvPr id="2" name="Image 0" descr="ENCO">    </p:cNvPr>
          <p:cNvPicPr>
            <a:picLocks noChangeAspect="1"/>
          </p:cNvPicPr>
          <p:nvPr/>
        </p:nvPicPr>
        <p:blipFill>
          <a:blip r:embed="rId1"/>
          <a:stretch>
            <a:fillRect/>
          </a:stretch>
        </p:blipFill>
        <p:spPr>
          <a:xfrm>
            <a:off x="10908792" y="384048"/>
            <a:ext cx="731520" cy="220370"/>
          </a:xfrm>
          <a:prstGeom prst="rect">
            <a:avLst/>
          </a:prstGeom>
        </p:spPr>
      </p:pic>
      <p:sp>
        <p:nvSpPr>
          <p:cNvPr id="3" name="Text 0"/>
          <p:cNvSpPr/>
          <p:nvPr/>
        </p:nvSpPr>
        <p:spPr>
          <a:xfrm>
            <a:off x="548640" y="6419088"/>
            <a:ext cx="9144000" cy="256032"/>
          </a:xfrm>
          <a:prstGeom prst="rect">
            <a:avLst/>
          </a:prstGeom>
          <a:noFill/>
          <a:ln/>
        </p:spPr>
        <p:txBody>
          <a:bodyPr wrap="square" rtlCol="0" anchor="ctr"/>
          <a:lstStyle/>
          <a:p>
            <a:pPr indent="0" marL="0">
              <a:buNone/>
            </a:pPr>
            <a:r>
              <a:rPr lang="tr-TR" altLang="en-US" sz="800" dirty="0">
                <a:solidFill>
                  <a:srgbClr val="5D6578"/>
                </a:solidFill>
                <a:latin typeface="Arial" pitchFamily="34" charset="0"/>
                <a:ea typeface="Arial" pitchFamily="34" charset="-122"/>
                <a:cs typeface="Arial" pitchFamily="34" charset="-120"/>
              </a:rPr>
              <a:t>ENCO 2024 Sürdürülebilirlik Raporu · Yönetici sunumu</a:t>
            </a:r>
            <a:endParaRPr lang="tr-TR"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D9D9D6"/>
                </a:solidFill>
                <a:latin typeface="Arial"/>
                <a:ea typeface="Arial"/>
                <a:cs typeface="Aria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jpe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chart" Target="/ppt/charts/chart3.xml"/><Relationship Id="rId2" Type="http://schemas.openxmlformats.org/officeDocument/2006/relationships/chart" Target="/ppt/charts/chart4.xml"/><Relationship Id="rId3" Type="http://schemas.openxmlformats.org/officeDocument/2006/relationships/slideLayout" Target="../slideLayouts/slideLayout2.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chart" Target="/ppt/charts/chart5.xml"/><Relationship Id="rId2" Type="http://schemas.openxmlformats.org/officeDocument/2006/relationships/chart" Target="/ppt/charts/chart6.xml"/><Relationship Id="rId3" Type="http://schemas.openxmlformats.org/officeDocument/2006/relationships/chart" Target="/ppt/charts/chart7.xml"/><Relationship Id="rId4" Type="http://schemas.openxmlformats.org/officeDocument/2006/relationships/slideLayout" Target="../slideLayouts/slideLayout2.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chart" Target="/ppt/charts/chart8.xml"/><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globalreporting.org/standards/" TargetMode="External"/><Relationship Id="rId2" Type="http://schemas.openxmlformats.org/officeDocument/2006/relationships/hyperlink" Target="https://ghgprotocol.org/" TargetMode="External"/><Relationship Id="rId3" Type="http://schemas.openxmlformats.org/officeDocument/2006/relationships/hyperlink" Target="https://www.gov.uk/government/collections/government-conversion-factors-for-company-reporting" TargetMode="External"/><Relationship Id="rId4" Type="http://schemas.openxmlformats.org/officeDocument/2006/relationships/hyperlink" Target="https://kakdbyqwzfprjrgkapqv.supabase.co/storage/v1/object/public/media/legacy/documents/01J7GRGRP3RDKT7VMJV9Y846Q4.pdf" TargetMode="External"/><Relationship Id="rId5" Type="http://schemas.openxmlformats.org/officeDocument/2006/relationships/slideLayout" Target="../slideLayouts/slideLayout2.xml"/><Relationship Id="rId6"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Image 0" descr="ENCO">    </p:cNvPr>
          <p:cNvPicPr>
            <a:picLocks noChangeAspect="1"/>
          </p:cNvPicPr>
          <p:nvPr/>
        </p:nvPicPr>
        <p:blipFill>
          <a:blip r:embed="rId2"/>
          <a:stretch>
            <a:fillRect/>
          </a:stretch>
        </p:blipFill>
        <p:spPr>
          <a:xfrm>
            <a:off x="640080" y="594360"/>
            <a:ext cx="1554480" cy="468287"/>
          </a:xfrm>
          <a:prstGeom prst="rect">
            <a:avLst/>
          </a:prstGeom>
        </p:spPr>
      </p:pic>
      <p:sp>
        <p:nvSpPr>
          <p:cNvPr id="3" name="Text 0"/>
          <p:cNvSpPr/>
          <p:nvPr/>
        </p:nvSpPr>
        <p:spPr>
          <a:xfrm>
            <a:off x="640080" y="2240280"/>
            <a:ext cx="5486400" cy="411480"/>
          </a:xfrm>
          <a:prstGeom prst="rect">
            <a:avLst/>
          </a:prstGeom>
          <a:noFill/>
          <a:ln/>
        </p:spPr>
        <p:txBody>
          <a:bodyPr wrap="square" rtlCol="0" anchor="t"/>
          <a:lstStyle/>
          <a:p>
            <a:pPr indent="0" marL="0">
              <a:buNone/>
            </a:pPr>
            <a:r>
              <a:rPr lang="tr-TR" altLang="en-US" sz="1800" b="1" spc="200" kern="0" dirty="0">
                <a:solidFill>
                  <a:srgbClr val="A3A7B2"/>
                </a:solidFill>
                <a:latin typeface="Arial" pitchFamily="34" charset="0"/>
                <a:ea typeface="Arial" pitchFamily="34" charset="-122"/>
                <a:cs typeface="Arial" pitchFamily="34" charset="-120"/>
              </a:rPr>
              <a:t>2024</a:t>
            </a:r>
            <a:endParaRPr lang="tr-TR" sz="1800" dirty="0"/>
          </a:p>
        </p:txBody>
      </p:sp>
      <p:sp>
        <p:nvSpPr>
          <p:cNvPr id="4" name="Text 1"/>
          <p:cNvSpPr/>
          <p:nvPr/>
        </p:nvSpPr>
        <p:spPr>
          <a:xfrm>
            <a:off x="640080" y="2651760"/>
            <a:ext cx="10058400" cy="1417320"/>
          </a:xfrm>
          <a:prstGeom prst="rect">
            <a:avLst/>
          </a:prstGeom>
          <a:noFill/>
          <a:ln/>
        </p:spPr>
        <p:txBody>
          <a:bodyPr wrap="square" rtlCol="0" anchor="t"/>
          <a:lstStyle/>
          <a:p>
            <a:pPr indent="0" marL="0">
              <a:buNone/>
            </a:pPr>
            <a:r>
              <a:rPr lang="tr-TR" altLang="en-US" sz="4000" b="1" dirty="0">
                <a:solidFill>
                  <a:srgbClr val="FFFFFF"/>
                </a:solidFill>
                <a:latin typeface="Arial" pitchFamily="34" charset="0"/>
                <a:ea typeface="Arial" pitchFamily="34" charset="-122"/>
                <a:cs typeface="Arial" pitchFamily="34" charset="-120"/>
              </a:rPr>
              <a:t>ENCO 2024 Sürdürülebilirlik Raporu</a:t>
            </a:r>
            <a:endParaRPr lang="tr-TR" sz="4000" dirty="0"/>
          </a:p>
        </p:txBody>
      </p:sp>
      <p:sp>
        <p:nvSpPr>
          <p:cNvPr id="5" name="Text 2"/>
          <p:cNvSpPr/>
          <p:nvPr/>
        </p:nvSpPr>
        <p:spPr>
          <a:xfrm>
            <a:off x="640080" y="4114800"/>
            <a:ext cx="10058400" cy="457200"/>
          </a:xfrm>
          <a:prstGeom prst="rect">
            <a:avLst/>
          </a:prstGeom>
          <a:noFill/>
          <a:ln/>
        </p:spPr>
        <p:txBody>
          <a:bodyPr wrap="square" rtlCol="0" anchor="t"/>
          <a:lstStyle/>
          <a:p>
            <a:pPr indent="0" marL="0">
              <a:buNone/>
            </a:pPr>
            <a:r>
              <a:rPr lang="tr-TR" altLang="en-US" sz="2000" dirty="0">
                <a:solidFill>
                  <a:srgbClr val="FFFFFF"/>
                </a:solidFill>
                <a:latin typeface="Arial" pitchFamily="34" charset="0"/>
                <a:ea typeface="Arial" pitchFamily="34" charset="-122"/>
                <a:cs typeface="Arial" pitchFamily="34" charset="-120"/>
              </a:rPr>
              <a:t>Yönetici sunumu</a:t>
            </a:r>
            <a:endParaRPr lang="tr-TR" sz="2000" dirty="0"/>
          </a:p>
        </p:txBody>
      </p:sp>
      <p:sp>
        <p:nvSpPr>
          <p:cNvPr id="6" name="Text 3"/>
          <p:cNvSpPr/>
          <p:nvPr/>
        </p:nvSpPr>
        <p:spPr>
          <a:xfrm>
            <a:off x="640080" y="4617720"/>
            <a:ext cx="10058400" cy="365760"/>
          </a:xfrm>
          <a:prstGeom prst="rect">
            <a:avLst/>
          </a:prstGeom>
          <a:noFill/>
          <a:ln/>
        </p:spPr>
        <p:txBody>
          <a:bodyPr wrap="square" rtlCol="0" anchor="t"/>
          <a:lstStyle/>
          <a:p>
            <a:pPr indent="0" marL="0">
              <a:buNone/>
            </a:pPr>
            <a:r>
              <a:rPr lang="tr-TR" altLang="en-US" sz="1400" dirty="0">
                <a:solidFill>
                  <a:srgbClr val="D9D9D6"/>
                </a:solidFill>
                <a:latin typeface="Arial" pitchFamily="34" charset="0"/>
                <a:ea typeface="Arial" pitchFamily="34" charset="-122"/>
                <a:cs typeface="Arial" pitchFamily="34" charset="-120"/>
              </a:rPr>
              <a:t>1 Ocak 2024 – 31 Aralık 2024</a:t>
            </a:r>
            <a:endParaRPr lang="tr-TR" sz="1400" dirty="0"/>
          </a:p>
        </p:txBody>
      </p:sp>
      <p:sp>
        <p:nvSpPr>
          <p:cNvPr id="7" name="Text 4"/>
          <p:cNvSpPr/>
          <p:nvPr/>
        </p:nvSpPr>
        <p:spPr>
          <a:xfrm>
            <a:off x="7863840" y="320040"/>
            <a:ext cx="4023360" cy="274320"/>
          </a:xfrm>
          <a:prstGeom prst="rect">
            <a:avLst/>
          </a:prstGeom>
          <a:noFill/>
          <a:ln/>
        </p:spPr>
        <p:txBody>
          <a:bodyPr wrap="square" rtlCol="0" anchor="t"/>
          <a:lstStyle/>
          <a:p>
            <a:pPr algn="r" indent="0" marL="0">
              <a:buNone/>
            </a:pPr>
            <a:r>
              <a:rPr lang="tr-TR" altLang="en-US" sz="700" spc="100" kern="0" dirty="0">
                <a:solidFill>
                  <a:srgbClr val="FFFFFF"/>
                </a:solidFill>
                <a:latin typeface="Arial" pitchFamily="34" charset="0"/>
                <a:ea typeface="Arial" pitchFamily="34" charset="-122"/>
                <a:cs typeface="Arial" pitchFamily="34" charset="-120"/>
              </a:rPr>
              <a:t>TEMSİLİ GÖRSEL · YAPAY ZEKÂ İLE ÜRETİLDİ</a:t>
            </a:r>
            <a:endParaRPr lang="tr-TR" sz="7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365760"/>
            <a:ext cx="1324051" cy="256032"/>
          </a:xfrm>
          <a:prstGeom prst="rect">
            <a:avLst/>
          </a:prstGeom>
          <a:solidFill>
            <a:srgbClr val="18233E"/>
          </a:solidFill>
          <a:ln/>
        </p:spPr>
        <p:txBody>
          <a:bodyPr wrap="square" lIns="0" tIns="76200" rIns="76200" bIns="0" rtlCol="0" anchor="ctr"/>
          <a:lstStyle/>
          <a:p>
            <a:pPr indent="0" marL="0">
              <a:buNone/>
            </a:pPr>
            <a:r>
              <a:rPr lang="tr-TR" altLang="en-US" sz="900" b="1" spc="50" kern="0" dirty="0">
                <a:solidFill>
                  <a:srgbClr val="FFFFFF"/>
                </a:solidFill>
                <a:latin typeface="Arial" pitchFamily="34" charset="0"/>
                <a:ea typeface="Arial" pitchFamily="34" charset="-122"/>
                <a:cs typeface="Arial" pitchFamily="34" charset="-120"/>
              </a:rPr>
              <a:t>RAPOR HAKKINDA</a:t>
            </a:r>
            <a:endParaRPr lang="tr-TR"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tr-TR" altLang="en-US" sz="2600" b="1" dirty="0">
                <a:solidFill>
                  <a:srgbClr val="18233E"/>
                </a:solidFill>
                <a:latin typeface="Arial" pitchFamily="34" charset="0"/>
                <a:ea typeface="Arial" pitchFamily="34" charset="-122"/>
                <a:cs typeface="Arial" pitchFamily="34" charset="-120"/>
              </a:rPr>
              <a:t>Bu rapor hakkında</a:t>
            </a:r>
            <a:endParaRPr lang="tr-TR" sz="26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463040"/>
          <a:ext cx="11064240" cy="914400"/>
        </p:xfrm>
        <a:graphic>
          <a:graphicData uri="http://schemas.openxmlformats.org/drawingml/2006/table">
            <a:tbl>
              <a:tblPr/>
              <a:tblGrid>
                <a:gridCol w="2468880"/>
                <a:gridCol w="8595360"/>
              </a:tblGrid>
              <a:tr h="0">
                <a:tc>
                  <a:txBody>
                    <a:bodyPr/>
                    <a:lstStyle/>
                    <a:p>
                      <a:pPr indent="0" marL="0">
                        <a:buNone/>
                      </a:pPr>
                      <a:r>
                        <a:rPr lang="en-US" sz="1000" b="1" dirty="0">
                          <a:solidFill>
                            <a:srgbClr val="18233E"/>
                          </a:solidFill>
                          <a:latin typeface="Arial" pitchFamily="34" charset="0"/>
                          <a:ea typeface="Arial" pitchFamily="34" charset="-122"/>
                          <a:cs typeface="Arial" pitchFamily="34" charset="-120"/>
                        </a:rPr>
                        <a:t>Raporlama dönemi</a:t>
                      </a:r>
                      <a:endParaRPr lang="en-US" sz="10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1100" dirty="0">
                          <a:solidFill>
                            <a:srgbClr val="121212"/>
                          </a:solidFill>
                          <a:latin typeface="Arial" pitchFamily="34" charset="0"/>
                          <a:ea typeface="Arial" pitchFamily="34" charset="-122"/>
                          <a:cs typeface="Arial" pitchFamily="34" charset="-120"/>
                        </a:rPr>
                        <a:t>1 Ocak 2024 – 31 Aralık 2024</a:t>
                      </a:r>
                      <a:pPr indent="0" marL="0">
                        <a:buNone/>
                      </a:pPr>
                      <a:r>
                        <a:rPr lang="en-US" sz="800" dirty="0">
                          <a:solidFill>
                            <a:srgbClr val="5D6578"/>
                          </a:solidFill>
                          <a:latin typeface="Arial" pitchFamily="34" charset="0"/>
                          <a:ea typeface="Arial" pitchFamily="34" charset="-122"/>
                          <a:cs typeface="Arial" pitchFamily="34" charset="-120"/>
                        </a:rPr>
                        <a:t>  s.6</a:t>
                      </a:r>
                      <a:endParaRPr lang="en-US" sz="11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indent="0" marL="0">
                        <a:buNone/>
                      </a:pPr>
                      <a:r>
                        <a:rPr lang="en-US" sz="1000" b="1" dirty="0">
                          <a:solidFill>
                            <a:srgbClr val="18233E"/>
                          </a:solidFill>
                          <a:latin typeface="Arial" pitchFamily="34" charset="0"/>
                          <a:ea typeface="Arial" pitchFamily="34" charset="-122"/>
                          <a:cs typeface="Arial" pitchFamily="34" charset="-120"/>
                        </a:rPr>
                        <a:t>Kurumsal kapsam</a:t>
                      </a:r>
                      <a:endParaRPr lang="en-US" sz="10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1100" dirty="0">
                          <a:solidFill>
                            <a:srgbClr val="121212"/>
                          </a:solidFill>
                          <a:latin typeface="Arial" pitchFamily="34" charset="0"/>
                          <a:ea typeface="Arial" pitchFamily="34" charset="-122"/>
                          <a:cs typeface="Arial" pitchFamily="34" charset="-120"/>
                        </a:rPr>
                        <a:t>Raporun kapsamına ENCO'nun Yenibosna'daki merkez ofisi ve depolama tesisi, Hadımköy deposu, Ankara ofisi, İzmir ofisi ve İstanbul Havalimanı ofisinin yanı sıra Almanya'daki kardeş şirketi Grassl &amp; Co. GmbH.’i de dahildir.</a:t>
                      </a:r>
                      <a:pPr indent="0" marL="0">
                        <a:buNone/>
                      </a:pPr>
                      <a:r>
                        <a:rPr lang="en-US" sz="800" dirty="0">
                          <a:solidFill>
                            <a:srgbClr val="5D6578"/>
                          </a:solidFill>
                          <a:latin typeface="Arial" pitchFamily="34" charset="0"/>
                          <a:ea typeface="Arial" pitchFamily="34" charset="-122"/>
                          <a:cs typeface="Arial" pitchFamily="34" charset="-120"/>
                        </a:rPr>
                        <a:t>  s.6</a:t>
                      </a:r>
                      <a:endParaRPr lang="en-US" sz="11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indent="0" marL="0">
                        <a:buNone/>
                      </a:pPr>
                      <a:r>
                        <a:rPr lang="en-US" sz="1000" b="1" dirty="0">
                          <a:solidFill>
                            <a:srgbClr val="18233E"/>
                          </a:solidFill>
                          <a:latin typeface="Arial" pitchFamily="34" charset="0"/>
                          <a:ea typeface="Arial" pitchFamily="34" charset="-122"/>
                          <a:cs typeface="Arial" pitchFamily="34" charset="-120"/>
                        </a:rPr>
                        <a:t>Raporlama çerçevesi</a:t>
                      </a:r>
                      <a:endParaRPr lang="en-US" sz="10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1100" dirty="0">
                          <a:solidFill>
                            <a:srgbClr val="121212"/>
                          </a:solidFill>
                          <a:latin typeface="Arial" pitchFamily="34" charset="0"/>
                          <a:ea typeface="Arial" pitchFamily="34" charset="-122"/>
                          <a:cs typeface="Arial" pitchFamily="34" charset="-120"/>
                        </a:rPr>
                        <a:t>GRI Standartlarına atıfla</a:t>
                      </a:r>
                      <a:pPr indent="0" marL="0">
                        <a:buNone/>
                      </a:pPr>
                      <a:r>
                        <a:rPr lang="en-US" sz="800" dirty="0">
                          <a:solidFill>
                            <a:srgbClr val="5D6578"/>
                          </a:solidFill>
                          <a:latin typeface="Arial" pitchFamily="34" charset="0"/>
                          <a:ea typeface="Arial" pitchFamily="34" charset="-122"/>
                          <a:cs typeface="Arial" pitchFamily="34" charset="-120"/>
                        </a:rPr>
                        <a:t>  s.64</a:t>
                      </a:r>
                      <a:endParaRPr lang="en-US" sz="11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indent="0" marL="0">
                        <a:buNone/>
                      </a:pPr>
                      <a:r>
                        <a:rPr lang="en-US" sz="1000" b="1" dirty="0">
                          <a:solidFill>
                            <a:srgbClr val="18233E"/>
                          </a:solidFill>
                          <a:latin typeface="Arial" pitchFamily="34" charset="0"/>
                          <a:ea typeface="Arial" pitchFamily="34" charset="-122"/>
                          <a:cs typeface="Arial" pitchFamily="34" charset="-120"/>
                        </a:rPr>
                        <a:t>Dış güvence</a:t>
                      </a:r>
                      <a:endParaRPr lang="en-US" sz="10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1100" b="1" dirty="0">
                          <a:solidFill>
                            <a:srgbClr val="121212"/>
                          </a:solidFill>
                          <a:latin typeface="Arial" pitchFamily="34" charset="0"/>
                          <a:ea typeface="Arial" pitchFamily="34" charset="-122"/>
                          <a:cs typeface="Arial" pitchFamily="34" charset="-120"/>
                        </a:rPr>
                        <a:t>Bu rapor bağımsız dış güvenceye tabi tutulmamıştır.</a:t>
                      </a:r>
                      <a:pPr indent="0" marL="0">
                        <a:buNone/>
                      </a:pPr>
                      <a:r>
                        <a:rPr lang="en-US" sz="800" dirty="0">
                          <a:solidFill>
                            <a:srgbClr val="5D6578"/>
                          </a:solidFill>
                          <a:latin typeface="Arial" pitchFamily="34" charset="0"/>
                          <a:ea typeface="Arial" pitchFamily="34" charset="-122"/>
                          <a:cs typeface="Arial" pitchFamily="34" charset="-120"/>
                        </a:rPr>
                        <a:t>  s.6</a:t>
                      </a:r>
                      <a:endParaRPr lang="en-US" sz="11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indent="0" marL="0">
                        <a:buNone/>
                      </a:pPr>
                      <a:r>
                        <a:rPr lang="en-US" sz="1000" b="1" dirty="0">
                          <a:solidFill>
                            <a:srgbClr val="18233E"/>
                          </a:solidFill>
                          <a:latin typeface="Arial" pitchFamily="34" charset="0"/>
                          <a:ea typeface="Arial" pitchFamily="34" charset="-122"/>
                          <a:cs typeface="Arial" pitchFamily="34" charset="-120"/>
                        </a:rPr>
                        <a:t>Önceki yıl verileri</a:t>
                      </a:r>
                      <a:endParaRPr lang="en-US" sz="10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1100" dirty="0">
                          <a:solidFill>
                            <a:srgbClr val="121212"/>
                          </a:solidFill>
                          <a:latin typeface="Arial" pitchFamily="34" charset="0"/>
                          <a:ea typeface="Arial" pitchFamily="34" charset="-122"/>
                          <a:cs typeface="Arial" pitchFamily="34" charset="-120"/>
                        </a:rPr>
                        <a:t>Önceki raporda yayımlanan 2023 yılı verilerinde bu raporda herhangi bir yeniden düzenleme yapılmamış, değerler yayımlandıkları şekliyle korunmuştur.</a:t>
                      </a:r>
                      <a:pPr indent="0" marL="0">
                        <a:buNone/>
                      </a:pPr>
                      <a:r>
                        <a:rPr lang="en-US" sz="800" dirty="0">
                          <a:solidFill>
                            <a:srgbClr val="5D6578"/>
                          </a:solidFill>
                          <a:latin typeface="Arial" pitchFamily="34" charset="0"/>
                          <a:ea typeface="Arial" pitchFamily="34" charset="-122"/>
                          <a:cs typeface="Arial" pitchFamily="34" charset="-120"/>
                        </a:rPr>
                        <a:t>  s.6</a:t>
                      </a:r>
                      <a:endParaRPr lang="en-US" sz="11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indent="0" marL="0">
                        <a:buNone/>
                      </a:pPr>
                      <a:r>
                        <a:rPr lang="en-US" sz="1000" b="1" dirty="0">
                          <a:solidFill>
                            <a:srgbClr val="18233E"/>
                          </a:solidFill>
                          <a:latin typeface="Arial" pitchFamily="34" charset="0"/>
                          <a:ea typeface="Arial" pitchFamily="34" charset="-122"/>
                          <a:cs typeface="Arial" pitchFamily="34" charset="-120"/>
                        </a:rPr>
                        <a:t>Karşılaştırılabilirlik</a:t>
                      </a:r>
                      <a:endParaRPr lang="en-US" sz="10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1100" b="1" dirty="0">
                          <a:solidFill>
                            <a:srgbClr val="121212"/>
                          </a:solidFill>
                          <a:latin typeface="Arial" pitchFamily="34" charset="0"/>
                          <a:ea typeface="Arial" pitchFamily="34" charset="-122"/>
                          <a:cs typeface="Arial" pitchFamily="34" charset="-120"/>
                        </a:rPr>
                        <a:t>Kapsam sınırları ve kategori sınıflandırmaları farklılık gösterdiğinden iki yıla ait kapsam bazlı sonuçlar doğrudan karşılaştırılabilir değildir; kapsamlar arasındaki değişim gerçek bir azaltım ya da artış olarak yorumlanmamalıdır.</a:t>
                      </a:r>
                      <a:pPr indent="0" marL="0">
                        <a:buNone/>
                      </a:pPr>
                      <a:r>
                        <a:rPr lang="en-US" sz="800" dirty="0">
                          <a:solidFill>
                            <a:srgbClr val="5D6578"/>
                          </a:solidFill>
                          <a:latin typeface="Arial" pitchFamily="34" charset="0"/>
                          <a:ea typeface="Arial" pitchFamily="34" charset="-122"/>
                          <a:cs typeface="Arial" pitchFamily="34" charset="-120"/>
                        </a:rPr>
                        <a:t>  s.39</a:t>
                      </a:r>
                      <a:endParaRPr lang="en-US" sz="11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indent="0" marL="0">
                        <a:buNone/>
                      </a:pPr>
                      <a:r>
                        <a:rPr lang="en-US" sz="1000" b="1" dirty="0">
                          <a:solidFill>
                            <a:srgbClr val="18233E"/>
                          </a:solidFill>
                          <a:latin typeface="Arial" pitchFamily="34" charset="0"/>
                          <a:ea typeface="Arial" pitchFamily="34" charset="-122"/>
                          <a:cs typeface="Arial" pitchFamily="34" charset="-120"/>
                        </a:rPr>
                        <a:t>Sera gazı yöntemi</a:t>
                      </a:r>
                      <a:endParaRPr lang="en-US" sz="10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1100" dirty="0">
                          <a:solidFill>
                            <a:srgbClr val="121212"/>
                          </a:solidFill>
                          <a:latin typeface="Arial" pitchFamily="34" charset="0"/>
                          <a:ea typeface="Arial" pitchFamily="34" charset="-122"/>
                          <a:cs typeface="Arial" pitchFamily="34" charset="-120"/>
                        </a:rPr>
                        <a:t>Tüm hesaplamalar, GHG Protokolü ve ISO 14064 standartları doğrultusunda gerçekleştirilmiş olup, uluslararası kabul görmüş yöntemlerle uyumlu şekilde hazırlanmıştır.</a:t>
                      </a:r>
                      <a:pPr indent="0" marL="0">
                        <a:buNone/>
                      </a:pPr>
                      <a:r>
                        <a:rPr lang="en-US" sz="800" dirty="0">
                          <a:solidFill>
                            <a:srgbClr val="5D6578"/>
                          </a:solidFill>
                          <a:latin typeface="Arial" pitchFamily="34" charset="0"/>
                          <a:ea typeface="Arial" pitchFamily="34" charset="-122"/>
                          <a:cs typeface="Arial" pitchFamily="34" charset="-120"/>
                        </a:rPr>
                        <a:t>  s.39</a:t>
                      </a:r>
                      <a:endParaRPr lang="en-US" sz="1100" dirty="0">
                        <a:latin typeface="Arial" charset="0"/>
                        <a:ea typeface="Arial" charset="0"/>
                        <a:cs typeface="Arial" charset="0"/>
                      </a:endParaRPr>
                    </a:p>
                  </a:txBody>
                  <a:tcPr marL="91440" marR="91440" marT="64008" marB="64008" anchor="ctr">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bl>
          </a:graphicData>
        </a:graphic>
      </p:graphicFrame>
      <p:sp>
        <p:nvSpPr>
          <p:cNvPr id="5" name="Text 2"/>
          <p:cNvSpPr/>
          <p:nvPr/>
        </p:nvSpPr>
        <p:spPr>
          <a:xfrm>
            <a:off x="548640" y="6035040"/>
            <a:ext cx="11064240" cy="292608"/>
          </a:xfrm>
          <a:prstGeom prst="rect">
            <a:avLst/>
          </a:prstGeom>
          <a:noFill/>
          <a:ln/>
        </p:spPr>
        <p:txBody>
          <a:bodyPr wrap="square" rtlCol="0" anchor="ctr"/>
          <a:lstStyle/>
          <a:p>
            <a:pPr indent="0" marL="0">
              <a:buNone/>
            </a:pPr>
            <a:r>
              <a:rPr lang="tr-TR" altLang="en-US" sz="800" dirty="0">
                <a:solidFill>
                  <a:srgbClr val="5D6578"/>
                </a:solidFill>
                <a:latin typeface="Arial" pitchFamily="34" charset="0"/>
                <a:ea typeface="Arial" pitchFamily="34" charset="-122"/>
                <a:cs typeface="Arial" pitchFamily="34" charset="-120"/>
              </a:rPr>
              <a:t>Kaynak: ENCO 2024 Sürdürülebilirlik Raporu, s.6, s.64, s.39</a:t>
            </a:r>
            <a:endParaRPr lang="tr-TR"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365760"/>
            <a:ext cx="574243" cy="256032"/>
          </a:xfrm>
          <a:prstGeom prst="rect">
            <a:avLst/>
          </a:prstGeom>
          <a:solidFill>
            <a:srgbClr val="18233E"/>
          </a:solidFill>
          <a:ln/>
        </p:spPr>
        <p:txBody>
          <a:bodyPr wrap="square" lIns="0" tIns="76200" rIns="76200" bIns="0" rtlCol="0" anchor="ctr"/>
          <a:lstStyle/>
          <a:p>
            <a:pPr indent="0" marL="0">
              <a:buNone/>
            </a:pPr>
            <a:r>
              <a:rPr lang="tr-TR" altLang="en-US" sz="900" b="1" spc="50" kern="0" dirty="0">
                <a:solidFill>
                  <a:srgbClr val="FFFFFF"/>
                </a:solidFill>
                <a:latin typeface="Arial" pitchFamily="34" charset="0"/>
                <a:ea typeface="Arial" pitchFamily="34" charset="-122"/>
                <a:cs typeface="Arial" pitchFamily="34" charset="-120"/>
              </a:rPr>
              <a:t>ÖZET</a:t>
            </a:r>
            <a:endParaRPr lang="tr-TR"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tr-TR" altLang="en-US" sz="2600" b="1" dirty="0">
                <a:solidFill>
                  <a:srgbClr val="18233E"/>
                </a:solidFill>
                <a:latin typeface="Arial" pitchFamily="34" charset="0"/>
                <a:ea typeface="Arial" pitchFamily="34" charset="-122"/>
                <a:cs typeface="Arial" pitchFamily="34" charset="-120"/>
              </a:rPr>
              <a:t>2024 yılına bir bakış</a:t>
            </a:r>
            <a:endParaRPr lang="tr-TR" sz="2600" dirty="0"/>
          </a:p>
        </p:txBody>
      </p:sp>
      <p:sp>
        <p:nvSpPr>
          <p:cNvPr id="4" name="Text 2"/>
          <p:cNvSpPr/>
          <p:nvPr/>
        </p:nvSpPr>
        <p:spPr>
          <a:xfrm>
            <a:off x="548640" y="1234440"/>
            <a:ext cx="10058400" cy="274320"/>
          </a:xfrm>
          <a:prstGeom prst="rect">
            <a:avLst/>
          </a:prstGeom>
          <a:noFill/>
          <a:ln/>
        </p:spPr>
        <p:txBody>
          <a:bodyPr wrap="square" rtlCol="0" anchor="t"/>
          <a:lstStyle/>
          <a:p>
            <a:pPr indent="0" marL="0">
              <a:buNone/>
            </a:pPr>
            <a:r>
              <a:rPr lang="tr-TR" altLang="en-US" sz="1000" dirty="0">
                <a:solidFill>
                  <a:srgbClr val="5D6578"/>
                </a:solidFill>
                <a:latin typeface="Arial" pitchFamily="34" charset="0"/>
                <a:ea typeface="Arial" pitchFamily="34" charset="-122"/>
                <a:cs typeface="Arial" pitchFamily="34" charset="-120"/>
              </a:rPr>
              <a:t>Yalnız raporda birebir geçen değerler; her kartta rapordaki sayfası yazar.</a:t>
            </a:r>
            <a:endParaRPr lang="tr-TR" sz="1000" dirty="0"/>
          </a:p>
        </p:txBody>
      </p:sp>
      <p:sp>
        <p:nvSpPr>
          <p:cNvPr id="5" name="Shape 3"/>
          <p:cNvSpPr/>
          <p:nvPr/>
        </p:nvSpPr>
        <p:spPr>
          <a:xfrm>
            <a:off x="548640" y="1645920"/>
            <a:ext cx="2103120" cy="2011680"/>
          </a:xfrm>
          <a:prstGeom prst="rect">
            <a:avLst/>
          </a:prstGeom>
          <a:solidFill>
            <a:srgbClr val="FFFFFF"/>
          </a:solidFill>
          <a:ln w="9525">
            <a:solidFill>
              <a:srgbClr val="D9D9D6"/>
            </a:solidFill>
            <a:prstDash val="solid"/>
          </a:ln>
        </p:spPr>
      </p:sp>
      <p:sp>
        <p:nvSpPr>
          <p:cNvPr id="6" name="Text 4"/>
          <p:cNvSpPr/>
          <p:nvPr/>
        </p:nvSpPr>
        <p:spPr>
          <a:xfrm>
            <a:off x="640080" y="1737360"/>
            <a:ext cx="1920240" cy="1508760"/>
          </a:xfrm>
          <a:prstGeom prst="rect">
            <a:avLst/>
          </a:prstGeom>
          <a:noFill/>
          <a:ln/>
        </p:spPr>
        <p:txBody>
          <a:bodyPr wrap="square" rtlCol="0" anchor="t"/>
          <a:lstStyle/>
          <a:p>
            <a:pPr indent="0" marL="0">
              <a:buNone/>
            </a:pPr>
            <a:r>
              <a:rPr lang="tr-TR" altLang="en-US" sz="2600" b="1" dirty="0">
                <a:solidFill>
                  <a:srgbClr val="18233E"/>
                </a:solidFill>
                <a:latin typeface="Arial" pitchFamily="34" charset="0"/>
                <a:ea typeface="Arial" pitchFamily="34" charset="-122"/>
                <a:cs typeface="Arial" pitchFamily="34" charset="-120"/>
              </a:rPr>
              <a:t>10.668,0</a:t>
            </a:r>
            <a:pPr indent="0" marL="0">
              <a:buNone/>
            </a:pPr>
            <a:r>
              <a:rPr lang="tr-TR" altLang="en-US" sz="1200" dirty="0">
                <a:solidFill>
                  <a:srgbClr val="5D6578"/>
                </a:solidFill>
                <a:latin typeface="Arial" pitchFamily="34" charset="0"/>
                <a:ea typeface="Arial" pitchFamily="34" charset="-122"/>
                <a:cs typeface="Arial" pitchFamily="34" charset="-120"/>
              </a:rPr>
              <a:t> tCO₂e</a:t>
            </a:r>
            <a:endParaRPr lang="tr-TR" sz="2600" dirty="0"/>
          </a:p>
          <a:p>
            <a:pPr indent="0" marL="0">
              <a:spcBef>
                <a:spcPts val="600"/>
              </a:spcBef>
              <a:buNone/>
            </a:pPr>
            <a:r>
              <a:rPr lang="tr-TR" altLang="en-US" sz="1100" dirty="0">
                <a:solidFill>
                  <a:srgbClr val="121212"/>
                </a:solidFill>
                <a:latin typeface="Arial" pitchFamily="34" charset="0"/>
                <a:ea typeface="Arial" pitchFamily="34" charset="-122"/>
                <a:cs typeface="Arial" pitchFamily="34" charset="-120"/>
              </a:rPr>
              <a:t>Toplam sera gazı emisyonu (Kapsam 1+2+3)</a:t>
            </a:r>
            <a:endParaRPr lang="tr-TR" sz="2600" dirty="0"/>
          </a:p>
        </p:txBody>
      </p:sp>
      <p:sp>
        <p:nvSpPr>
          <p:cNvPr id="7" name="Text 5"/>
          <p:cNvSpPr/>
          <p:nvPr/>
        </p:nvSpPr>
        <p:spPr>
          <a:xfrm>
            <a:off x="640080" y="3273552"/>
            <a:ext cx="1920240" cy="292608"/>
          </a:xfrm>
          <a:prstGeom prst="rect">
            <a:avLst/>
          </a:prstGeom>
          <a:noFill/>
          <a:ln/>
        </p:spPr>
        <p:txBody>
          <a:bodyPr wrap="square" rtlCol="0" anchor="b"/>
          <a:lstStyle/>
          <a:p>
            <a:pPr indent="0" marL="0">
              <a:buNone/>
            </a:pPr>
            <a:r>
              <a:rPr lang="tr-TR" altLang="en-US" sz="800" dirty="0">
                <a:solidFill>
                  <a:srgbClr val="5D6578"/>
                </a:solidFill>
                <a:latin typeface="Arial" pitchFamily="34" charset="0"/>
                <a:ea typeface="Arial" pitchFamily="34" charset="-122"/>
                <a:cs typeface="Arial" pitchFamily="34" charset="-120"/>
              </a:rPr>
              <a:t>s.39</a:t>
            </a:r>
            <a:endParaRPr lang="tr-TR" sz="800" dirty="0"/>
          </a:p>
        </p:txBody>
      </p:sp>
      <p:sp>
        <p:nvSpPr>
          <p:cNvPr id="8" name="Shape 6"/>
          <p:cNvSpPr/>
          <p:nvPr/>
        </p:nvSpPr>
        <p:spPr>
          <a:xfrm>
            <a:off x="2788920" y="1645920"/>
            <a:ext cx="2103120" cy="2011680"/>
          </a:xfrm>
          <a:prstGeom prst="rect">
            <a:avLst/>
          </a:prstGeom>
          <a:solidFill>
            <a:srgbClr val="FFFFFF"/>
          </a:solidFill>
          <a:ln w="9525">
            <a:solidFill>
              <a:srgbClr val="D9D9D6"/>
            </a:solidFill>
            <a:prstDash val="solid"/>
          </a:ln>
        </p:spPr>
      </p:sp>
      <p:sp>
        <p:nvSpPr>
          <p:cNvPr id="9" name="Text 7"/>
          <p:cNvSpPr/>
          <p:nvPr/>
        </p:nvSpPr>
        <p:spPr>
          <a:xfrm>
            <a:off x="2880360" y="1737360"/>
            <a:ext cx="1920240" cy="1508760"/>
          </a:xfrm>
          <a:prstGeom prst="rect">
            <a:avLst/>
          </a:prstGeom>
          <a:noFill/>
          <a:ln/>
        </p:spPr>
        <p:txBody>
          <a:bodyPr wrap="square" rtlCol="0" anchor="t"/>
          <a:lstStyle/>
          <a:p>
            <a:pPr indent="0" marL="0">
              <a:buNone/>
            </a:pPr>
            <a:r>
              <a:rPr lang="tr-TR" altLang="en-US" sz="2600" b="1" dirty="0">
                <a:solidFill>
                  <a:srgbClr val="18233E"/>
                </a:solidFill>
                <a:latin typeface="Arial" pitchFamily="34" charset="0"/>
                <a:ea typeface="Arial" pitchFamily="34" charset="-122"/>
                <a:cs typeface="Arial" pitchFamily="34" charset="-120"/>
              </a:rPr>
              <a:t>%69,0</a:t>
            </a:r>
            <a:endParaRPr lang="tr-TR" sz="2600" dirty="0"/>
          </a:p>
          <a:p>
            <a:pPr indent="0" marL="0">
              <a:spcBef>
                <a:spcPts val="600"/>
              </a:spcBef>
              <a:buNone/>
            </a:pPr>
            <a:r>
              <a:rPr lang="tr-TR" altLang="en-US" sz="1100" dirty="0">
                <a:solidFill>
                  <a:srgbClr val="121212"/>
                </a:solidFill>
                <a:latin typeface="Arial" pitchFamily="34" charset="0"/>
                <a:ea typeface="Arial" pitchFamily="34" charset="-122"/>
                <a:cs typeface="Arial" pitchFamily="34" charset="-120"/>
              </a:rPr>
              <a:t>Değer zincirinden kaynaklanan pay (Kapsam 3)</a:t>
            </a:r>
            <a:endParaRPr lang="tr-TR" sz="2600" dirty="0"/>
          </a:p>
        </p:txBody>
      </p:sp>
      <p:sp>
        <p:nvSpPr>
          <p:cNvPr id="10" name="Text 8"/>
          <p:cNvSpPr/>
          <p:nvPr/>
        </p:nvSpPr>
        <p:spPr>
          <a:xfrm>
            <a:off x="2880360" y="3273552"/>
            <a:ext cx="1920240" cy="292608"/>
          </a:xfrm>
          <a:prstGeom prst="rect">
            <a:avLst/>
          </a:prstGeom>
          <a:noFill/>
          <a:ln/>
        </p:spPr>
        <p:txBody>
          <a:bodyPr wrap="square" rtlCol="0" anchor="b"/>
          <a:lstStyle/>
          <a:p>
            <a:pPr indent="0" marL="0">
              <a:buNone/>
            </a:pPr>
            <a:r>
              <a:rPr lang="tr-TR" altLang="en-US" sz="800" dirty="0">
                <a:solidFill>
                  <a:srgbClr val="5D6578"/>
                </a:solidFill>
                <a:latin typeface="Arial" pitchFamily="34" charset="0"/>
                <a:ea typeface="Arial" pitchFamily="34" charset="-122"/>
                <a:cs typeface="Arial" pitchFamily="34" charset="-120"/>
              </a:rPr>
              <a:t>s.39</a:t>
            </a:r>
            <a:endParaRPr lang="tr-TR" sz="800" dirty="0"/>
          </a:p>
        </p:txBody>
      </p:sp>
      <p:sp>
        <p:nvSpPr>
          <p:cNvPr id="11" name="Shape 9"/>
          <p:cNvSpPr/>
          <p:nvPr/>
        </p:nvSpPr>
        <p:spPr>
          <a:xfrm>
            <a:off x="5029200" y="1645920"/>
            <a:ext cx="2103120" cy="2011680"/>
          </a:xfrm>
          <a:prstGeom prst="rect">
            <a:avLst/>
          </a:prstGeom>
          <a:solidFill>
            <a:srgbClr val="FFFFFF"/>
          </a:solidFill>
          <a:ln w="9525">
            <a:solidFill>
              <a:srgbClr val="D9D9D6"/>
            </a:solidFill>
            <a:prstDash val="solid"/>
          </a:ln>
        </p:spPr>
      </p:sp>
      <p:sp>
        <p:nvSpPr>
          <p:cNvPr id="12" name="Text 10"/>
          <p:cNvSpPr/>
          <p:nvPr/>
        </p:nvSpPr>
        <p:spPr>
          <a:xfrm>
            <a:off x="5120640" y="1737360"/>
            <a:ext cx="1920240" cy="1508760"/>
          </a:xfrm>
          <a:prstGeom prst="rect">
            <a:avLst/>
          </a:prstGeom>
          <a:noFill/>
          <a:ln/>
        </p:spPr>
        <p:txBody>
          <a:bodyPr wrap="square" rtlCol="0" anchor="t"/>
          <a:lstStyle/>
          <a:p>
            <a:pPr indent="0" marL="0">
              <a:buNone/>
            </a:pPr>
            <a:r>
              <a:rPr lang="tr-TR" altLang="en-US" sz="2600" b="1" dirty="0">
                <a:solidFill>
                  <a:srgbClr val="18233E"/>
                </a:solidFill>
                <a:latin typeface="Arial" pitchFamily="34" charset="0"/>
                <a:ea typeface="Arial" pitchFamily="34" charset="-122"/>
                <a:cs typeface="Arial" pitchFamily="34" charset="-120"/>
              </a:rPr>
              <a:t>%62,4</a:t>
            </a:r>
            <a:endParaRPr lang="tr-TR" sz="2600" dirty="0"/>
          </a:p>
          <a:p>
            <a:pPr indent="0" marL="0">
              <a:spcBef>
                <a:spcPts val="600"/>
              </a:spcBef>
              <a:buNone/>
            </a:pPr>
            <a:r>
              <a:rPr lang="tr-TR" altLang="en-US" sz="1100" dirty="0">
                <a:solidFill>
                  <a:srgbClr val="121212"/>
                </a:solidFill>
                <a:latin typeface="Arial" pitchFamily="34" charset="0"/>
                <a:ea typeface="Arial" pitchFamily="34" charset="-122"/>
                <a:cs typeface="Arial" pitchFamily="34" charset="-120"/>
              </a:rPr>
              <a:t>Taşımacılık ve dağıtımın toplam envanterdeki payı</a:t>
            </a:r>
            <a:endParaRPr lang="tr-TR" sz="2600" dirty="0"/>
          </a:p>
        </p:txBody>
      </p:sp>
      <p:sp>
        <p:nvSpPr>
          <p:cNvPr id="13" name="Text 11"/>
          <p:cNvSpPr/>
          <p:nvPr/>
        </p:nvSpPr>
        <p:spPr>
          <a:xfrm>
            <a:off x="5120640" y="3273552"/>
            <a:ext cx="1920240" cy="292608"/>
          </a:xfrm>
          <a:prstGeom prst="rect">
            <a:avLst/>
          </a:prstGeom>
          <a:noFill/>
          <a:ln/>
        </p:spPr>
        <p:txBody>
          <a:bodyPr wrap="square" rtlCol="0" anchor="b"/>
          <a:lstStyle/>
          <a:p>
            <a:pPr indent="0" marL="0">
              <a:buNone/>
            </a:pPr>
            <a:r>
              <a:rPr lang="tr-TR" altLang="en-US" sz="800" dirty="0">
                <a:solidFill>
                  <a:srgbClr val="5D6578"/>
                </a:solidFill>
                <a:latin typeface="Arial" pitchFamily="34" charset="0"/>
                <a:ea typeface="Arial" pitchFamily="34" charset="-122"/>
                <a:cs typeface="Arial" pitchFamily="34" charset="-120"/>
              </a:rPr>
              <a:t>s.39</a:t>
            </a:r>
            <a:endParaRPr lang="tr-TR" sz="800" dirty="0"/>
          </a:p>
        </p:txBody>
      </p:sp>
      <p:sp>
        <p:nvSpPr>
          <p:cNvPr id="14" name="Shape 12"/>
          <p:cNvSpPr/>
          <p:nvPr/>
        </p:nvSpPr>
        <p:spPr>
          <a:xfrm>
            <a:off x="7269480" y="1645920"/>
            <a:ext cx="2103120" cy="2011680"/>
          </a:xfrm>
          <a:prstGeom prst="rect">
            <a:avLst/>
          </a:prstGeom>
          <a:solidFill>
            <a:srgbClr val="FFFFFF"/>
          </a:solidFill>
          <a:ln w="9525">
            <a:solidFill>
              <a:srgbClr val="D9D9D6"/>
            </a:solidFill>
            <a:prstDash val="solid"/>
          </a:ln>
        </p:spPr>
      </p:sp>
      <p:sp>
        <p:nvSpPr>
          <p:cNvPr id="15" name="Text 13"/>
          <p:cNvSpPr/>
          <p:nvPr/>
        </p:nvSpPr>
        <p:spPr>
          <a:xfrm>
            <a:off x="7360920" y="1737360"/>
            <a:ext cx="1920240" cy="1508760"/>
          </a:xfrm>
          <a:prstGeom prst="rect">
            <a:avLst/>
          </a:prstGeom>
          <a:noFill/>
          <a:ln/>
        </p:spPr>
        <p:txBody>
          <a:bodyPr wrap="square" rtlCol="0" anchor="t"/>
          <a:lstStyle/>
          <a:p>
            <a:pPr indent="0" marL="0">
              <a:buNone/>
            </a:pPr>
            <a:r>
              <a:rPr lang="tr-TR" altLang="en-US" sz="2600" b="1" dirty="0">
                <a:solidFill>
                  <a:srgbClr val="18233E"/>
                </a:solidFill>
                <a:latin typeface="Arial" pitchFamily="34" charset="0"/>
                <a:ea typeface="Arial" pitchFamily="34" charset="-122"/>
                <a:cs typeface="Arial" pitchFamily="34" charset="-120"/>
              </a:rPr>
              <a:t>5.501,17</a:t>
            </a:r>
            <a:pPr indent="0" marL="0">
              <a:buNone/>
            </a:pPr>
            <a:r>
              <a:rPr lang="tr-TR" altLang="en-US" sz="1200" dirty="0">
                <a:solidFill>
                  <a:srgbClr val="5D6578"/>
                </a:solidFill>
                <a:latin typeface="Arial" pitchFamily="34" charset="0"/>
                <a:ea typeface="Arial" pitchFamily="34" charset="-122"/>
                <a:cs typeface="Arial" pitchFamily="34" charset="-120"/>
              </a:rPr>
              <a:t> MWh</a:t>
            </a:r>
            <a:endParaRPr lang="tr-TR" sz="2600" dirty="0"/>
          </a:p>
          <a:p>
            <a:pPr indent="0" marL="0">
              <a:spcBef>
                <a:spcPts val="600"/>
              </a:spcBef>
              <a:buNone/>
            </a:pPr>
            <a:r>
              <a:rPr lang="tr-TR" altLang="en-US" sz="1100" dirty="0">
                <a:solidFill>
                  <a:srgbClr val="121212"/>
                </a:solidFill>
                <a:latin typeface="Arial" pitchFamily="34" charset="0"/>
                <a:ea typeface="Arial" pitchFamily="34" charset="-122"/>
                <a:cs typeface="Arial" pitchFamily="34" charset="-120"/>
              </a:rPr>
              <a:t>Elektrik tüketimi</a:t>
            </a:r>
            <a:endParaRPr lang="tr-TR" sz="2600" dirty="0"/>
          </a:p>
          <a:p>
            <a:pPr indent="0" marL="0">
              <a:spcBef>
                <a:spcPts val="400"/>
              </a:spcBef>
              <a:buNone/>
            </a:pPr>
            <a:r>
              <a:rPr lang="tr-TR" altLang="en-US" sz="900" dirty="0">
                <a:solidFill>
                  <a:srgbClr val="5D6578"/>
                </a:solidFill>
                <a:latin typeface="Arial" pitchFamily="34" charset="0"/>
                <a:ea typeface="Arial" pitchFamily="34" charset="-122"/>
                <a:cs typeface="Arial" pitchFamily="34" charset="-120"/>
              </a:rPr>
              <a:t>Yenilenebilir enerji tüketimi: 0</a:t>
            </a:r>
            <a:endParaRPr lang="tr-TR" sz="2600" dirty="0"/>
          </a:p>
        </p:txBody>
      </p:sp>
      <p:sp>
        <p:nvSpPr>
          <p:cNvPr id="16" name="Text 14"/>
          <p:cNvSpPr/>
          <p:nvPr/>
        </p:nvSpPr>
        <p:spPr>
          <a:xfrm>
            <a:off x="7360920" y="3273552"/>
            <a:ext cx="1920240" cy="292608"/>
          </a:xfrm>
          <a:prstGeom prst="rect">
            <a:avLst/>
          </a:prstGeom>
          <a:noFill/>
          <a:ln/>
        </p:spPr>
        <p:txBody>
          <a:bodyPr wrap="square" rtlCol="0" anchor="b"/>
          <a:lstStyle/>
          <a:p>
            <a:pPr indent="0" marL="0">
              <a:buNone/>
            </a:pPr>
            <a:r>
              <a:rPr lang="tr-TR" altLang="en-US" sz="800" dirty="0">
                <a:solidFill>
                  <a:srgbClr val="5D6578"/>
                </a:solidFill>
                <a:latin typeface="Arial" pitchFamily="34" charset="0"/>
                <a:ea typeface="Arial" pitchFamily="34" charset="-122"/>
                <a:cs typeface="Arial" pitchFamily="34" charset="-120"/>
              </a:rPr>
              <a:t>s.36</a:t>
            </a:r>
            <a:endParaRPr lang="tr-TR" sz="800" dirty="0"/>
          </a:p>
        </p:txBody>
      </p:sp>
      <p:sp>
        <p:nvSpPr>
          <p:cNvPr id="17" name="Shape 15"/>
          <p:cNvSpPr/>
          <p:nvPr/>
        </p:nvSpPr>
        <p:spPr>
          <a:xfrm>
            <a:off x="9509760" y="1645920"/>
            <a:ext cx="2103120" cy="2011680"/>
          </a:xfrm>
          <a:prstGeom prst="rect">
            <a:avLst/>
          </a:prstGeom>
          <a:solidFill>
            <a:srgbClr val="FFFFFF"/>
          </a:solidFill>
          <a:ln w="9525">
            <a:solidFill>
              <a:srgbClr val="D9D9D6"/>
            </a:solidFill>
            <a:prstDash val="solid"/>
          </a:ln>
        </p:spPr>
      </p:sp>
      <p:sp>
        <p:nvSpPr>
          <p:cNvPr id="18" name="Text 16"/>
          <p:cNvSpPr/>
          <p:nvPr/>
        </p:nvSpPr>
        <p:spPr>
          <a:xfrm>
            <a:off x="9601200" y="1737360"/>
            <a:ext cx="1920240" cy="1508760"/>
          </a:xfrm>
          <a:prstGeom prst="rect">
            <a:avLst/>
          </a:prstGeom>
          <a:noFill/>
          <a:ln/>
        </p:spPr>
        <p:txBody>
          <a:bodyPr wrap="square" rtlCol="0" anchor="t"/>
          <a:lstStyle/>
          <a:p>
            <a:pPr indent="0" marL="0">
              <a:buNone/>
            </a:pPr>
            <a:r>
              <a:rPr lang="tr-TR" altLang="en-US" sz="2600" b="1" dirty="0">
                <a:solidFill>
                  <a:srgbClr val="18233E"/>
                </a:solidFill>
                <a:latin typeface="Arial" pitchFamily="34" charset="0"/>
                <a:ea typeface="Arial" pitchFamily="34" charset="-122"/>
                <a:cs typeface="Arial" pitchFamily="34" charset="-120"/>
              </a:rPr>
              <a:t>22.092</a:t>
            </a:r>
            <a:pPr indent="0" marL="0">
              <a:buNone/>
            </a:pPr>
            <a:r>
              <a:rPr lang="tr-TR" altLang="en-US" sz="1200" dirty="0">
                <a:solidFill>
                  <a:srgbClr val="5D6578"/>
                </a:solidFill>
                <a:latin typeface="Arial" pitchFamily="34" charset="0"/>
                <a:ea typeface="Arial" pitchFamily="34" charset="-122"/>
                <a:cs typeface="Arial" pitchFamily="34" charset="-120"/>
              </a:rPr>
              <a:t> m³</a:t>
            </a:r>
            <a:endParaRPr lang="tr-TR" sz="2600" dirty="0"/>
          </a:p>
          <a:p>
            <a:pPr indent="0" marL="0">
              <a:spcBef>
                <a:spcPts val="600"/>
              </a:spcBef>
              <a:buNone/>
            </a:pPr>
            <a:r>
              <a:rPr lang="tr-TR" altLang="en-US" sz="1100" dirty="0">
                <a:solidFill>
                  <a:srgbClr val="121212"/>
                </a:solidFill>
                <a:latin typeface="Arial" pitchFamily="34" charset="0"/>
                <a:ea typeface="Arial" pitchFamily="34" charset="-122"/>
                <a:cs typeface="Arial" pitchFamily="34" charset="-120"/>
              </a:rPr>
              <a:t>Şebeke suyu</a:t>
            </a:r>
            <a:endParaRPr lang="tr-TR" sz="2600" dirty="0"/>
          </a:p>
          <a:p>
            <a:pPr indent="0" marL="0">
              <a:spcBef>
                <a:spcPts val="400"/>
              </a:spcBef>
              <a:buNone/>
            </a:pPr>
            <a:r>
              <a:rPr lang="tr-TR" altLang="en-US" sz="900" dirty="0">
                <a:solidFill>
                  <a:srgbClr val="5D6578"/>
                </a:solidFill>
                <a:latin typeface="Arial" pitchFamily="34" charset="0"/>
                <a:ea typeface="Arial" pitchFamily="34" charset="-122"/>
                <a:cs typeface="Arial" pitchFamily="34" charset="-120"/>
              </a:rPr>
              <a:t>2023'e göre %17,3 azalma</a:t>
            </a:r>
            <a:endParaRPr lang="tr-TR" sz="2600" dirty="0"/>
          </a:p>
        </p:txBody>
      </p:sp>
      <p:sp>
        <p:nvSpPr>
          <p:cNvPr id="19" name="Text 17"/>
          <p:cNvSpPr/>
          <p:nvPr/>
        </p:nvSpPr>
        <p:spPr>
          <a:xfrm>
            <a:off x="9601200" y="3273552"/>
            <a:ext cx="1920240" cy="292608"/>
          </a:xfrm>
          <a:prstGeom prst="rect">
            <a:avLst/>
          </a:prstGeom>
          <a:noFill/>
          <a:ln/>
        </p:spPr>
        <p:txBody>
          <a:bodyPr wrap="square" rtlCol="0" anchor="b"/>
          <a:lstStyle/>
          <a:p>
            <a:pPr indent="0" marL="0">
              <a:buNone/>
            </a:pPr>
            <a:r>
              <a:rPr lang="tr-TR" altLang="en-US" sz="800" dirty="0">
                <a:solidFill>
                  <a:srgbClr val="5D6578"/>
                </a:solidFill>
                <a:latin typeface="Arial" pitchFamily="34" charset="0"/>
                <a:ea typeface="Arial" pitchFamily="34" charset="-122"/>
                <a:cs typeface="Arial" pitchFamily="34" charset="-120"/>
              </a:rPr>
              <a:t>s.34</a:t>
            </a:r>
            <a:endParaRPr lang="tr-TR" sz="800" dirty="0"/>
          </a:p>
        </p:txBody>
      </p:sp>
      <p:sp>
        <p:nvSpPr>
          <p:cNvPr id="20" name="Shape 18"/>
          <p:cNvSpPr/>
          <p:nvPr/>
        </p:nvSpPr>
        <p:spPr>
          <a:xfrm>
            <a:off x="548640" y="3794760"/>
            <a:ext cx="2103120" cy="2011680"/>
          </a:xfrm>
          <a:prstGeom prst="rect">
            <a:avLst/>
          </a:prstGeom>
          <a:solidFill>
            <a:srgbClr val="FFFFFF"/>
          </a:solidFill>
          <a:ln w="9525">
            <a:solidFill>
              <a:srgbClr val="D9D9D6"/>
            </a:solidFill>
            <a:prstDash val="solid"/>
          </a:ln>
        </p:spPr>
      </p:sp>
      <p:sp>
        <p:nvSpPr>
          <p:cNvPr id="21" name="Text 19"/>
          <p:cNvSpPr/>
          <p:nvPr/>
        </p:nvSpPr>
        <p:spPr>
          <a:xfrm>
            <a:off x="640080" y="3886200"/>
            <a:ext cx="1920240" cy="1508760"/>
          </a:xfrm>
          <a:prstGeom prst="rect">
            <a:avLst/>
          </a:prstGeom>
          <a:noFill/>
          <a:ln/>
        </p:spPr>
        <p:txBody>
          <a:bodyPr wrap="square" rtlCol="0" anchor="t"/>
          <a:lstStyle/>
          <a:p>
            <a:pPr indent="0" marL="0">
              <a:buNone/>
            </a:pPr>
            <a:r>
              <a:rPr lang="tr-TR" altLang="en-US" sz="2600" b="1" dirty="0">
                <a:solidFill>
                  <a:srgbClr val="18233E"/>
                </a:solidFill>
                <a:latin typeface="Arial" pitchFamily="34" charset="0"/>
                <a:ea typeface="Arial" pitchFamily="34" charset="-122"/>
                <a:cs typeface="Arial" pitchFamily="34" charset="-120"/>
              </a:rPr>
              <a:t>26,88</a:t>
            </a:r>
            <a:pPr indent="0" marL="0">
              <a:buNone/>
            </a:pPr>
            <a:r>
              <a:rPr lang="tr-TR" altLang="en-US" sz="1200" dirty="0">
                <a:solidFill>
                  <a:srgbClr val="5D6578"/>
                </a:solidFill>
                <a:latin typeface="Arial" pitchFamily="34" charset="0"/>
                <a:ea typeface="Arial" pitchFamily="34" charset="-122"/>
                <a:cs typeface="Arial" pitchFamily="34" charset="-120"/>
              </a:rPr>
              <a:t> ton</a:t>
            </a:r>
            <a:endParaRPr lang="tr-TR" sz="2600" dirty="0"/>
          </a:p>
          <a:p>
            <a:pPr indent="0" marL="0">
              <a:spcBef>
                <a:spcPts val="600"/>
              </a:spcBef>
              <a:buNone/>
            </a:pPr>
            <a:r>
              <a:rPr lang="tr-TR" altLang="en-US" sz="1100" dirty="0">
                <a:solidFill>
                  <a:srgbClr val="121212"/>
                </a:solidFill>
                <a:latin typeface="Arial" pitchFamily="34" charset="0"/>
                <a:ea typeface="Arial" pitchFamily="34" charset="-122"/>
                <a:cs typeface="Arial" pitchFamily="34" charset="-120"/>
              </a:rPr>
              <a:t>Toplam atık</a:t>
            </a:r>
            <a:endParaRPr lang="tr-TR" sz="2600" dirty="0"/>
          </a:p>
        </p:txBody>
      </p:sp>
      <p:sp>
        <p:nvSpPr>
          <p:cNvPr id="22" name="Text 20"/>
          <p:cNvSpPr/>
          <p:nvPr/>
        </p:nvSpPr>
        <p:spPr>
          <a:xfrm>
            <a:off x="640080" y="5422392"/>
            <a:ext cx="1920240" cy="292608"/>
          </a:xfrm>
          <a:prstGeom prst="rect">
            <a:avLst/>
          </a:prstGeom>
          <a:noFill/>
          <a:ln/>
        </p:spPr>
        <p:txBody>
          <a:bodyPr wrap="square" rtlCol="0" anchor="b"/>
          <a:lstStyle/>
          <a:p>
            <a:pPr indent="0" marL="0">
              <a:buNone/>
            </a:pPr>
            <a:r>
              <a:rPr lang="tr-TR" altLang="en-US" sz="800" dirty="0">
                <a:solidFill>
                  <a:srgbClr val="5D6578"/>
                </a:solidFill>
                <a:latin typeface="Arial" pitchFamily="34" charset="0"/>
                <a:ea typeface="Arial" pitchFamily="34" charset="-122"/>
                <a:cs typeface="Arial" pitchFamily="34" charset="-120"/>
              </a:rPr>
              <a:t>s.47</a:t>
            </a:r>
            <a:endParaRPr lang="tr-TR" sz="800" dirty="0"/>
          </a:p>
        </p:txBody>
      </p:sp>
      <p:sp>
        <p:nvSpPr>
          <p:cNvPr id="23" name="Shape 21"/>
          <p:cNvSpPr/>
          <p:nvPr/>
        </p:nvSpPr>
        <p:spPr>
          <a:xfrm>
            <a:off x="2788920" y="3794760"/>
            <a:ext cx="2103120" cy="2011680"/>
          </a:xfrm>
          <a:prstGeom prst="rect">
            <a:avLst/>
          </a:prstGeom>
          <a:solidFill>
            <a:srgbClr val="FFFFFF"/>
          </a:solidFill>
          <a:ln w="9525">
            <a:solidFill>
              <a:srgbClr val="D9D9D6"/>
            </a:solidFill>
            <a:prstDash val="solid"/>
          </a:ln>
        </p:spPr>
      </p:sp>
      <p:sp>
        <p:nvSpPr>
          <p:cNvPr id="24" name="Text 22"/>
          <p:cNvSpPr/>
          <p:nvPr/>
        </p:nvSpPr>
        <p:spPr>
          <a:xfrm>
            <a:off x="2880360" y="3886200"/>
            <a:ext cx="1920240" cy="1508760"/>
          </a:xfrm>
          <a:prstGeom prst="rect">
            <a:avLst/>
          </a:prstGeom>
          <a:noFill/>
          <a:ln/>
        </p:spPr>
        <p:txBody>
          <a:bodyPr wrap="square" rtlCol="0" anchor="t"/>
          <a:lstStyle/>
          <a:p>
            <a:pPr indent="0" marL="0">
              <a:buNone/>
            </a:pPr>
            <a:r>
              <a:rPr lang="tr-TR" altLang="en-US" sz="2600" b="1" dirty="0">
                <a:solidFill>
                  <a:srgbClr val="18233E"/>
                </a:solidFill>
                <a:latin typeface="Arial" pitchFamily="34" charset="0"/>
                <a:ea typeface="Arial" pitchFamily="34" charset="-122"/>
                <a:cs typeface="Arial" pitchFamily="34" charset="-120"/>
              </a:rPr>
              <a:t>173</a:t>
            </a:r>
            <a:endParaRPr lang="tr-TR" sz="2600" dirty="0"/>
          </a:p>
          <a:p>
            <a:pPr indent="0" marL="0">
              <a:spcBef>
                <a:spcPts val="600"/>
              </a:spcBef>
              <a:buNone/>
            </a:pPr>
            <a:r>
              <a:rPr lang="tr-TR" altLang="en-US" sz="1100" dirty="0">
                <a:solidFill>
                  <a:srgbClr val="121212"/>
                </a:solidFill>
                <a:latin typeface="Arial" pitchFamily="34" charset="0"/>
                <a:ea typeface="Arial" pitchFamily="34" charset="-122"/>
                <a:cs typeface="Arial" pitchFamily="34" charset="-120"/>
              </a:rPr>
              <a:t>Çalışan (31.12.2024)</a:t>
            </a:r>
            <a:endParaRPr lang="tr-TR" sz="2600" dirty="0"/>
          </a:p>
        </p:txBody>
      </p:sp>
      <p:sp>
        <p:nvSpPr>
          <p:cNvPr id="25" name="Text 23"/>
          <p:cNvSpPr/>
          <p:nvPr/>
        </p:nvSpPr>
        <p:spPr>
          <a:xfrm>
            <a:off x="2880360" y="5422392"/>
            <a:ext cx="1920240" cy="292608"/>
          </a:xfrm>
          <a:prstGeom prst="rect">
            <a:avLst/>
          </a:prstGeom>
          <a:noFill/>
          <a:ln/>
        </p:spPr>
        <p:txBody>
          <a:bodyPr wrap="square" rtlCol="0" anchor="b"/>
          <a:lstStyle/>
          <a:p>
            <a:pPr indent="0" marL="0">
              <a:buNone/>
            </a:pPr>
            <a:r>
              <a:rPr lang="tr-TR" altLang="en-US" sz="800" dirty="0">
                <a:solidFill>
                  <a:srgbClr val="5D6578"/>
                </a:solidFill>
                <a:latin typeface="Arial" pitchFamily="34" charset="0"/>
                <a:ea typeface="Arial" pitchFamily="34" charset="-122"/>
                <a:cs typeface="Arial" pitchFamily="34" charset="-120"/>
              </a:rPr>
              <a:t>s.53</a:t>
            </a:r>
            <a:endParaRPr lang="tr-TR" sz="800" dirty="0"/>
          </a:p>
        </p:txBody>
      </p:sp>
      <p:sp>
        <p:nvSpPr>
          <p:cNvPr id="26" name="Shape 24"/>
          <p:cNvSpPr/>
          <p:nvPr/>
        </p:nvSpPr>
        <p:spPr>
          <a:xfrm>
            <a:off x="5029200" y="3794760"/>
            <a:ext cx="2103120" cy="2011680"/>
          </a:xfrm>
          <a:prstGeom prst="rect">
            <a:avLst/>
          </a:prstGeom>
          <a:solidFill>
            <a:srgbClr val="FFFFFF"/>
          </a:solidFill>
          <a:ln w="9525">
            <a:solidFill>
              <a:srgbClr val="D9D9D6"/>
            </a:solidFill>
            <a:prstDash val="solid"/>
          </a:ln>
        </p:spPr>
      </p:sp>
      <p:sp>
        <p:nvSpPr>
          <p:cNvPr id="27" name="Text 25"/>
          <p:cNvSpPr/>
          <p:nvPr/>
        </p:nvSpPr>
        <p:spPr>
          <a:xfrm>
            <a:off x="5120640" y="3886200"/>
            <a:ext cx="1920240" cy="1508760"/>
          </a:xfrm>
          <a:prstGeom prst="rect">
            <a:avLst/>
          </a:prstGeom>
          <a:noFill/>
          <a:ln/>
        </p:spPr>
        <p:txBody>
          <a:bodyPr wrap="square" rtlCol="0" anchor="t"/>
          <a:lstStyle/>
          <a:p>
            <a:pPr indent="0" marL="0">
              <a:buNone/>
            </a:pPr>
            <a:r>
              <a:rPr lang="tr-TR" altLang="en-US" sz="2600" b="1" dirty="0">
                <a:solidFill>
                  <a:srgbClr val="18233E"/>
                </a:solidFill>
                <a:latin typeface="Arial" pitchFamily="34" charset="0"/>
                <a:ea typeface="Arial" pitchFamily="34" charset="-122"/>
                <a:cs typeface="Arial" pitchFamily="34" charset="-120"/>
              </a:rPr>
              <a:t>0</a:t>
            </a:r>
            <a:endParaRPr lang="tr-TR" sz="2600" dirty="0"/>
          </a:p>
          <a:p>
            <a:pPr indent="0" marL="0">
              <a:spcBef>
                <a:spcPts val="600"/>
              </a:spcBef>
              <a:buNone/>
            </a:pPr>
            <a:r>
              <a:rPr lang="tr-TR" altLang="en-US" sz="1100" dirty="0">
                <a:solidFill>
                  <a:srgbClr val="121212"/>
                </a:solidFill>
                <a:latin typeface="Arial" pitchFamily="34" charset="0"/>
                <a:ea typeface="Arial" pitchFamily="34" charset="-122"/>
                <a:cs typeface="Arial" pitchFamily="34" charset="-120"/>
              </a:rPr>
              <a:t>İş kazası (2022–2024)</a:t>
            </a:r>
            <a:endParaRPr lang="tr-TR" sz="2600" dirty="0"/>
          </a:p>
        </p:txBody>
      </p:sp>
      <p:sp>
        <p:nvSpPr>
          <p:cNvPr id="28" name="Text 26"/>
          <p:cNvSpPr/>
          <p:nvPr/>
        </p:nvSpPr>
        <p:spPr>
          <a:xfrm>
            <a:off x="5120640" y="5422392"/>
            <a:ext cx="1920240" cy="292608"/>
          </a:xfrm>
          <a:prstGeom prst="rect">
            <a:avLst/>
          </a:prstGeom>
          <a:noFill/>
          <a:ln/>
        </p:spPr>
        <p:txBody>
          <a:bodyPr wrap="square" rtlCol="0" anchor="b"/>
          <a:lstStyle/>
          <a:p>
            <a:pPr indent="0" marL="0">
              <a:buNone/>
            </a:pPr>
            <a:r>
              <a:rPr lang="tr-TR" altLang="en-US" sz="800" dirty="0">
                <a:solidFill>
                  <a:srgbClr val="5D6578"/>
                </a:solidFill>
                <a:latin typeface="Arial" pitchFamily="34" charset="0"/>
                <a:ea typeface="Arial" pitchFamily="34" charset="-122"/>
                <a:cs typeface="Arial" pitchFamily="34" charset="-120"/>
              </a:rPr>
              <a:t>s.55</a:t>
            </a:r>
            <a:endParaRPr lang="tr-TR" sz="800" dirty="0"/>
          </a:p>
        </p:txBody>
      </p:sp>
      <p:sp>
        <p:nvSpPr>
          <p:cNvPr id="29" name="Shape 27"/>
          <p:cNvSpPr/>
          <p:nvPr/>
        </p:nvSpPr>
        <p:spPr>
          <a:xfrm>
            <a:off x="7269480" y="3794760"/>
            <a:ext cx="2103120" cy="2011680"/>
          </a:xfrm>
          <a:prstGeom prst="rect">
            <a:avLst/>
          </a:prstGeom>
          <a:solidFill>
            <a:srgbClr val="FFFFFF"/>
          </a:solidFill>
          <a:ln w="9525">
            <a:solidFill>
              <a:srgbClr val="D9D9D6"/>
            </a:solidFill>
            <a:prstDash val="solid"/>
          </a:ln>
        </p:spPr>
      </p:sp>
      <p:sp>
        <p:nvSpPr>
          <p:cNvPr id="30" name="Text 28"/>
          <p:cNvSpPr/>
          <p:nvPr/>
        </p:nvSpPr>
        <p:spPr>
          <a:xfrm>
            <a:off x="7360920" y="3886200"/>
            <a:ext cx="1920240" cy="1508760"/>
          </a:xfrm>
          <a:prstGeom prst="rect">
            <a:avLst/>
          </a:prstGeom>
          <a:noFill/>
          <a:ln/>
        </p:spPr>
        <p:txBody>
          <a:bodyPr wrap="square" rtlCol="0" anchor="t"/>
          <a:lstStyle/>
          <a:p>
            <a:pPr indent="0" marL="0">
              <a:buNone/>
            </a:pPr>
            <a:r>
              <a:rPr lang="tr-TR" altLang="en-US" sz="2600" b="1" dirty="0">
                <a:solidFill>
                  <a:srgbClr val="18233E"/>
                </a:solidFill>
                <a:latin typeface="Arial" pitchFamily="34" charset="0"/>
                <a:ea typeface="Arial" pitchFamily="34" charset="-122"/>
                <a:cs typeface="Arial" pitchFamily="34" charset="-120"/>
              </a:rPr>
              <a:t>250</a:t>
            </a:r>
            <a:endParaRPr lang="tr-TR" sz="2600" dirty="0"/>
          </a:p>
          <a:p>
            <a:pPr indent="0" marL="0">
              <a:spcBef>
                <a:spcPts val="600"/>
              </a:spcBef>
              <a:buNone/>
            </a:pPr>
            <a:r>
              <a:rPr lang="tr-TR" altLang="en-US" sz="1100" dirty="0">
                <a:solidFill>
                  <a:srgbClr val="121212"/>
                </a:solidFill>
                <a:latin typeface="Arial" pitchFamily="34" charset="0"/>
                <a:ea typeface="Arial" pitchFamily="34" charset="-122"/>
                <a:cs typeface="Arial" pitchFamily="34" charset="-120"/>
              </a:rPr>
              <a:t>Tedarikçi · değerlendirilen %20</a:t>
            </a:r>
            <a:endParaRPr lang="tr-TR" sz="2600" dirty="0"/>
          </a:p>
        </p:txBody>
      </p:sp>
      <p:sp>
        <p:nvSpPr>
          <p:cNvPr id="31" name="Text 29"/>
          <p:cNvSpPr/>
          <p:nvPr/>
        </p:nvSpPr>
        <p:spPr>
          <a:xfrm>
            <a:off x="7360920" y="5422392"/>
            <a:ext cx="1920240" cy="292608"/>
          </a:xfrm>
          <a:prstGeom prst="rect">
            <a:avLst/>
          </a:prstGeom>
          <a:noFill/>
          <a:ln/>
        </p:spPr>
        <p:txBody>
          <a:bodyPr wrap="square" rtlCol="0" anchor="b"/>
          <a:lstStyle/>
          <a:p>
            <a:pPr indent="0" marL="0">
              <a:buNone/>
            </a:pPr>
            <a:r>
              <a:rPr lang="tr-TR" altLang="en-US" sz="800" dirty="0">
                <a:solidFill>
                  <a:srgbClr val="5D6578"/>
                </a:solidFill>
                <a:latin typeface="Arial" pitchFamily="34" charset="0"/>
                <a:ea typeface="Arial" pitchFamily="34" charset="-122"/>
                <a:cs typeface="Arial" pitchFamily="34" charset="-120"/>
              </a:rPr>
              <a:t>s.50</a:t>
            </a:r>
            <a:endParaRPr lang="tr-TR" sz="800" dirty="0"/>
          </a:p>
        </p:txBody>
      </p:sp>
      <p:sp>
        <p:nvSpPr>
          <p:cNvPr id="32" name="Shape 30"/>
          <p:cNvSpPr/>
          <p:nvPr/>
        </p:nvSpPr>
        <p:spPr>
          <a:xfrm>
            <a:off x="9509760" y="3794760"/>
            <a:ext cx="2103120" cy="2011680"/>
          </a:xfrm>
          <a:prstGeom prst="rect">
            <a:avLst/>
          </a:prstGeom>
          <a:solidFill>
            <a:srgbClr val="FFFFFF"/>
          </a:solidFill>
          <a:ln w="9525">
            <a:solidFill>
              <a:srgbClr val="D9D9D6"/>
            </a:solidFill>
            <a:prstDash val="solid"/>
          </a:ln>
        </p:spPr>
      </p:sp>
      <p:sp>
        <p:nvSpPr>
          <p:cNvPr id="33" name="Text 31"/>
          <p:cNvSpPr/>
          <p:nvPr/>
        </p:nvSpPr>
        <p:spPr>
          <a:xfrm>
            <a:off x="9601200" y="3886200"/>
            <a:ext cx="1920240" cy="1508760"/>
          </a:xfrm>
          <a:prstGeom prst="rect">
            <a:avLst/>
          </a:prstGeom>
          <a:noFill/>
          <a:ln/>
        </p:spPr>
        <p:txBody>
          <a:bodyPr wrap="square" rtlCol="0" anchor="t"/>
          <a:lstStyle/>
          <a:p>
            <a:pPr indent="0" marL="0">
              <a:buNone/>
            </a:pPr>
            <a:r>
              <a:rPr lang="tr-TR" altLang="en-US" sz="1600" b="1" dirty="0">
                <a:solidFill>
                  <a:srgbClr val="18233E"/>
                </a:solidFill>
                <a:latin typeface="Arial" pitchFamily="34" charset="0"/>
                <a:ea typeface="Arial" pitchFamily="34" charset="-122"/>
                <a:cs typeface="Arial" pitchFamily="34" charset="-120"/>
              </a:rPr>
              <a:t>ISO 45001 · 37001 · 10002</a:t>
            </a:r>
            <a:endParaRPr lang="tr-TR" sz="1600" dirty="0"/>
          </a:p>
          <a:p>
            <a:pPr indent="0" marL="0">
              <a:spcBef>
                <a:spcPts val="600"/>
              </a:spcBef>
              <a:buNone/>
            </a:pPr>
            <a:r>
              <a:rPr lang="tr-TR" altLang="en-US" sz="1100" dirty="0">
                <a:solidFill>
                  <a:srgbClr val="121212"/>
                </a:solidFill>
                <a:latin typeface="Arial" pitchFamily="34" charset="0"/>
                <a:ea typeface="Arial" pitchFamily="34" charset="-122"/>
                <a:cs typeface="Arial" pitchFamily="34" charset="-120"/>
              </a:rPr>
              <a:t>2024'te ilk kez alınan belgeler</a:t>
            </a:r>
            <a:endParaRPr lang="tr-TR" sz="1600" dirty="0"/>
          </a:p>
        </p:txBody>
      </p:sp>
      <p:sp>
        <p:nvSpPr>
          <p:cNvPr id="34" name="Text 32"/>
          <p:cNvSpPr/>
          <p:nvPr/>
        </p:nvSpPr>
        <p:spPr>
          <a:xfrm>
            <a:off x="9601200" y="5422392"/>
            <a:ext cx="1920240" cy="292608"/>
          </a:xfrm>
          <a:prstGeom prst="rect">
            <a:avLst/>
          </a:prstGeom>
          <a:noFill/>
          <a:ln/>
        </p:spPr>
        <p:txBody>
          <a:bodyPr wrap="square" rtlCol="0" anchor="b"/>
          <a:lstStyle/>
          <a:p>
            <a:pPr indent="0" marL="0">
              <a:buNone/>
            </a:pPr>
            <a:r>
              <a:rPr lang="tr-TR" altLang="en-US" sz="800" dirty="0">
                <a:solidFill>
                  <a:srgbClr val="5D6578"/>
                </a:solidFill>
                <a:latin typeface="Arial" pitchFamily="34" charset="0"/>
                <a:ea typeface="Arial" pitchFamily="34" charset="-122"/>
                <a:cs typeface="Arial" pitchFamily="34" charset="-120"/>
              </a:rPr>
              <a:t>s.20</a:t>
            </a:r>
            <a:endParaRPr lang="tr-TR" sz="800" dirty="0"/>
          </a:p>
        </p:txBody>
      </p:sp>
      <p:sp>
        <p:nvSpPr>
          <p:cNvPr id="35" name="Text 33"/>
          <p:cNvSpPr/>
          <p:nvPr/>
        </p:nvSpPr>
        <p:spPr>
          <a:xfrm>
            <a:off x="548640" y="6035040"/>
            <a:ext cx="11064240" cy="292608"/>
          </a:xfrm>
          <a:prstGeom prst="rect">
            <a:avLst/>
          </a:prstGeom>
          <a:noFill/>
          <a:ln/>
        </p:spPr>
        <p:txBody>
          <a:bodyPr wrap="square" rtlCol="0" anchor="ctr"/>
          <a:lstStyle/>
          <a:p>
            <a:pPr indent="0" marL="0">
              <a:buNone/>
            </a:pPr>
            <a:r>
              <a:rPr lang="tr-TR" altLang="en-US" sz="800" dirty="0">
                <a:solidFill>
                  <a:srgbClr val="5D6578"/>
                </a:solidFill>
                <a:latin typeface="Arial" pitchFamily="34" charset="0"/>
                <a:ea typeface="Arial" pitchFamily="34" charset="-122"/>
                <a:cs typeface="Arial" pitchFamily="34" charset="-120"/>
              </a:rPr>
              <a:t>Kaynak: ENCO 2024 Sürdürülebilirlik Raporu, s.39, s.36, s.34, s.47, s.53, s.55, s.50, s.20 · sayfalar kartlarda</a:t>
            </a:r>
            <a:endParaRPr lang="tr-TR"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Image 0" descr="ENCO">    </p:cNvPr>
          <p:cNvPicPr>
            <a:picLocks noChangeAspect="1"/>
          </p:cNvPicPr>
          <p:nvPr/>
        </p:nvPicPr>
        <p:blipFill>
          <a:blip r:embed="rId2"/>
          <a:stretch>
            <a:fillRect/>
          </a:stretch>
        </p:blipFill>
        <p:spPr>
          <a:xfrm>
            <a:off x="10908792" y="384048"/>
            <a:ext cx="731520" cy="220370"/>
          </a:xfrm>
          <a:prstGeom prst="rect">
            <a:avLst/>
          </a:prstGeom>
        </p:spPr>
      </p:pic>
      <p:sp>
        <p:nvSpPr>
          <p:cNvPr id="3" name="Text 0"/>
          <p:cNvSpPr/>
          <p:nvPr/>
        </p:nvSpPr>
        <p:spPr>
          <a:xfrm>
            <a:off x="548640" y="365760"/>
            <a:ext cx="2448763" cy="256032"/>
          </a:xfrm>
          <a:prstGeom prst="rect">
            <a:avLst/>
          </a:prstGeom>
          <a:solidFill>
            <a:srgbClr val="FFFFFF"/>
          </a:solidFill>
          <a:ln/>
        </p:spPr>
        <p:txBody>
          <a:bodyPr wrap="square" lIns="0" tIns="76200" rIns="76200" bIns="0" rtlCol="0" anchor="ctr"/>
          <a:lstStyle/>
          <a:p>
            <a:pPr indent="0" marL="0">
              <a:buNone/>
            </a:pPr>
            <a:r>
              <a:rPr lang="tr-TR" altLang="en-US" sz="900" b="1" spc="50" kern="0" dirty="0">
                <a:solidFill>
                  <a:srgbClr val="18233E"/>
                </a:solidFill>
                <a:latin typeface="Arial" pitchFamily="34" charset="0"/>
                <a:ea typeface="Arial" pitchFamily="34" charset="-122"/>
                <a:cs typeface="Arial" pitchFamily="34" charset="-120"/>
              </a:rPr>
              <a:t>YÖNETİM KURULU BAŞKANI MESAJI</a:t>
            </a:r>
            <a:endParaRPr lang="tr-TR" sz="900" dirty="0"/>
          </a:p>
        </p:txBody>
      </p:sp>
      <p:sp>
        <p:nvSpPr>
          <p:cNvPr id="4" name="Text 1"/>
          <p:cNvSpPr/>
          <p:nvPr/>
        </p:nvSpPr>
        <p:spPr>
          <a:xfrm>
            <a:off x="548640" y="713232"/>
            <a:ext cx="10149840" cy="566928"/>
          </a:xfrm>
          <a:prstGeom prst="rect">
            <a:avLst/>
          </a:prstGeom>
          <a:noFill/>
          <a:ln/>
        </p:spPr>
        <p:txBody>
          <a:bodyPr wrap="square" rtlCol="0" anchor="t"/>
          <a:lstStyle/>
          <a:p>
            <a:pPr indent="0" marL="0">
              <a:buNone/>
            </a:pPr>
            <a:r>
              <a:rPr lang="tr-TR" altLang="en-US" sz="2600" b="1" dirty="0">
                <a:solidFill>
                  <a:srgbClr val="FFFFFF"/>
                </a:solidFill>
                <a:latin typeface="Arial" pitchFamily="34" charset="0"/>
                <a:ea typeface="Arial" pitchFamily="34" charset="-122"/>
                <a:cs typeface="Arial" pitchFamily="34" charset="-120"/>
              </a:rPr>
              <a:t>Başkanın taahhüdü</a:t>
            </a:r>
            <a:endParaRPr lang="tr-TR" sz="2600" dirty="0"/>
          </a:p>
        </p:txBody>
      </p:sp>
      <p:sp>
        <p:nvSpPr>
          <p:cNvPr id="5" name="Text 2"/>
          <p:cNvSpPr/>
          <p:nvPr/>
        </p:nvSpPr>
        <p:spPr>
          <a:xfrm>
            <a:off x="502920" y="1325880"/>
            <a:ext cx="914400" cy="1005840"/>
          </a:xfrm>
          <a:prstGeom prst="rect">
            <a:avLst/>
          </a:prstGeom>
          <a:noFill/>
          <a:ln/>
        </p:spPr>
        <p:txBody>
          <a:bodyPr wrap="square" rtlCol="0" anchor="t"/>
          <a:lstStyle/>
          <a:p>
            <a:pPr indent="0" marL="0">
              <a:buNone/>
            </a:pPr>
            <a:r>
              <a:rPr lang="tr-TR" altLang="en-US" sz="9600" b="1" dirty="0">
                <a:solidFill>
                  <a:srgbClr val="A3A7B2"/>
                </a:solidFill>
                <a:latin typeface="Arial" pitchFamily="34" charset="0"/>
                <a:ea typeface="Arial" pitchFamily="34" charset="-122"/>
                <a:cs typeface="Arial" pitchFamily="34" charset="-120"/>
              </a:rPr>
              <a:t>“</a:t>
            </a:r>
            <a:endParaRPr lang="tr-TR" sz="9600" dirty="0"/>
          </a:p>
        </p:txBody>
      </p:sp>
      <p:sp>
        <p:nvSpPr>
          <p:cNvPr id="6" name="Text 3"/>
          <p:cNvSpPr/>
          <p:nvPr/>
        </p:nvSpPr>
        <p:spPr>
          <a:xfrm>
            <a:off x="1234440" y="1737360"/>
            <a:ext cx="9509760" cy="2926080"/>
          </a:xfrm>
          <a:prstGeom prst="rect">
            <a:avLst/>
          </a:prstGeom>
          <a:noFill/>
          <a:ln/>
        </p:spPr>
        <p:txBody>
          <a:bodyPr wrap="square" rtlCol="0" anchor="t"/>
          <a:lstStyle/>
          <a:p>
            <a:pPr indent="0" marL="0">
              <a:lnSpc>
                <a:spcPct val="115000"/>
              </a:lnSpc>
              <a:buNone/>
            </a:pPr>
            <a:r>
              <a:rPr lang="tr-TR" altLang="en-US" sz="2200" dirty="0">
                <a:solidFill>
                  <a:srgbClr val="FFFFFF"/>
                </a:solidFill>
                <a:latin typeface="Arial" pitchFamily="34" charset="0"/>
                <a:ea typeface="Arial" pitchFamily="34" charset="-122"/>
                <a:cs typeface="Arial" pitchFamily="34" charset="-120"/>
              </a:rPr>
              <a:t>Önümüzdeki dönemde taahhüdümüz nettir: 2024 baz yılına göre, 2040 yılına kadar Kapsam 1 ve Kapsam 2 emisyonlarımızda net sıfıra ulaşmak; 2050 yılına kadar ise Kapsam 3 dâhil olmak üzere tüm operasyonlarımızdan kaynaklanan emisyonları nötrlemek. Bu hedeflere giden yolda ölçmeye, raporlamaya ve elde ettiğimiz sonuçları — olumlu ya da olumsuz — sizlerle paylaşmaya devam edeceğiz.</a:t>
            </a:r>
            <a:endParaRPr lang="tr-TR" sz="2200" dirty="0"/>
          </a:p>
        </p:txBody>
      </p:sp>
      <p:sp>
        <p:nvSpPr>
          <p:cNvPr id="7" name="Text 4"/>
          <p:cNvSpPr/>
          <p:nvPr/>
        </p:nvSpPr>
        <p:spPr>
          <a:xfrm>
            <a:off x="1234440" y="4846320"/>
            <a:ext cx="7315200" cy="731520"/>
          </a:xfrm>
          <a:prstGeom prst="rect">
            <a:avLst/>
          </a:prstGeom>
          <a:noFill/>
          <a:ln/>
        </p:spPr>
        <p:txBody>
          <a:bodyPr wrap="square" rtlCol="0" anchor="t"/>
          <a:lstStyle/>
          <a:p>
            <a:pPr indent="0" marL="0">
              <a:buNone/>
            </a:pPr>
            <a:r>
              <a:rPr lang="tr-TR" altLang="en-US" sz="1400" b="1" dirty="0">
                <a:solidFill>
                  <a:srgbClr val="FFFFFF"/>
                </a:solidFill>
                <a:latin typeface="Arial" pitchFamily="34" charset="0"/>
                <a:ea typeface="Arial" pitchFamily="34" charset="-122"/>
                <a:cs typeface="Arial" pitchFamily="34" charset="-120"/>
              </a:rPr>
              <a:t>Adnan Şahin</a:t>
            </a:r>
            <a:endParaRPr lang="tr-TR" sz="1400" dirty="0"/>
          </a:p>
          <a:p>
            <a:pPr indent="0" marL="0">
              <a:buNone/>
            </a:pPr>
            <a:r>
              <a:rPr lang="tr-TR" altLang="en-US" sz="1400" dirty="0">
                <a:solidFill>
                  <a:srgbClr val="D9D9D6"/>
                </a:solidFill>
                <a:latin typeface="Arial" pitchFamily="34" charset="0"/>
                <a:ea typeface="Arial" pitchFamily="34" charset="-122"/>
                <a:cs typeface="Arial" pitchFamily="34" charset="-120"/>
              </a:rPr>
              <a:t>Yönetim Kurulu Başkanı</a:t>
            </a:r>
            <a:endParaRPr lang="tr-TR" sz="1400" dirty="0"/>
          </a:p>
        </p:txBody>
      </p:sp>
      <p:sp>
        <p:nvSpPr>
          <p:cNvPr id="8" name="Text 5"/>
          <p:cNvSpPr/>
          <p:nvPr/>
        </p:nvSpPr>
        <p:spPr>
          <a:xfrm>
            <a:off x="7863840" y="6053328"/>
            <a:ext cx="3749040" cy="274320"/>
          </a:xfrm>
          <a:prstGeom prst="rect">
            <a:avLst/>
          </a:prstGeom>
          <a:noFill/>
          <a:ln/>
        </p:spPr>
        <p:txBody>
          <a:bodyPr wrap="square" rtlCol="0" anchor="t"/>
          <a:lstStyle/>
          <a:p>
            <a:pPr algn="r" indent="0" marL="0">
              <a:buNone/>
            </a:pPr>
            <a:r>
              <a:rPr lang="tr-TR" altLang="en-US" sz="700" spc="100" kern="0" dirty="0">
                <a:solidFill>
                  <a:srgbClr val="FFFFFF"/>
                </a:solidFill>
                <a:latin typeface="Arial" pitchFamily="34" charset="0"/>
                <a:ea typeface="Arial" pitchFamily="34" charset="-122"/>
                <a:cs typeface="Arial" pitchFamily="34" charset="-120"/>
              </a:rPr>
              <a:t>TEMSİLİ GÖRSEL · YAPAY ZEKÂ İLE ÜRETİLDİ</a:t>
            </a:r>
            <a:endParaRPr lang="tr-TR" sz="700" dirty="0"/>
          </a:p>
        </p:txBody>
      </p:sp>
      <p:sp>
        <p:nvSpPr>
          <p:cNvPr id="9" name="Text 6"/>
          <p:cNvSpPr/>
          <p:nvPr/>
        </p:nvSpPr>
        <p:spPr>
          <a:xfrm>
            <a:off x="548640" y="6035040"/>
            <a:ext cx="6858000" cy="292608"/>
          </a:xfrm>
          <a:prstGeom prst="rect">
            <a:avLst/>
          </a:prstGeom>
          <a:noFill/>
          <a:ln/>
        </p:spPr>
        <p:txBody>
          <a:bodyPr wrap="square" rtlCol="0" anchor="ctr"/>
          <a:lstStyle/>
          <a:p>
            <a:pPr indent="0" marL="0">
              <a:buNone/>
            </a:pPr>
            <a:r>
              <a:rPr lang="tr-TR" altLang="en-US" sz="800" dirty="0">
                <a:solidFill>
                  <a:srgbClr val="D9D9D6"/>
                </a:solidFill>
                <a:latin typeface="Arial" pitchFamily="34" charset="0"/>
                <a:ea typeface="Arial" pitchFamily="34" charset="-122"/>
                <a:cs typeface="Arial" pitchFamily="34" charset="-120"/>
              </a:rPr>
              <a:t>Kaynak: ENCO 2024 Sürdürülebilirlik Raporu, s.7</a:t>
            </a:r>
            <a:endParaRPr lang="tr-TR" sz="800" dirty="0"/>
          </a:p>
        </p:txBody>
      </p:sp>
      <p:sp>
        <p:nvSpPr>
          <p:cNvPr id="10" name="Text 7"/>
          <p:cNvSpPr/>
          <p:nvPr/>
        </p:nvSpPr>
        <p:spPr>
          <a:xfrm>
            <a:off x="548640" y="6419088"/>
            <a:ext cx="9144000" cy="256032"/>
          </a:xfrm>
          <a:prstGeom prst="rect">
            <a:avLst/>
          </a:prstGeom>
          <a:noFill/>
          <a:ln/>
        </p:spPr>
        <p:txBody>
          <a:bodyPr wrap="square" rtlCol="0" anchor="t"/>
          <a:lstStyle/>
          <a:p>
            <a:pPr indent="0" marL="0">
              <a:buNone/>
            </a:pPr>
            <a:r>
              <a:rPr lang="tr-TR" altLang="en-US" sz="800" dirty="0">
                <a:solidFill>
                  <a:srgbClr val="D9D9D6"/>
                </a:solidFill>
                <a:latin typeface="Arial" pitchFamily="34" charset="0"/>
                <a:ea typeface="Arial" pitchFamily="34" charset="-122"/>
                <a:cs typeface="Arial" pitchFamily="34" charset="-120"/>
              </a:rPr>
              <a:t>ENCO 2024 Sürdürülebilirlik Raporu · Yönetici sunumu</a:t>
            </a:r>
            <a:endParaRPr lang="tr-TR"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D9D9D6"/>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365760"/>
            <a:ext cx="799186" cy="256032"/>
          </a:xfrm>
          <a:prstGeom prst="rect">
            <a:avLst/>
          </a:prstGeom>
          <a:solidFill>
            <a:srgbClr val="18233E"/>
          </a:solidFill>
          <a:ln/>
        </p:spPr>
        <p:txBody>
          <a:bodyPr wrap="square" lIns="0" tIns="76200" rIns="76200" bIns="0" rtlCol="0" anchor="ctr"/>
          <a:lstStyle/>
          <a:p>
            <a:pPr indent="0" marL="0">
              <a:buNone/>
            </a:pPr>
            <a:r>
              <a:rPr lang="tr-TR" altLang="en-US" sz="900" b="1" spc="50" kern="0" dirty="0">
                <a:solidFill>
                  <a:srgbClr val="FFFFFF"/>
                </a:solidFill>
                <a:latin typeface="Arial" pitchFamily="34" charset="0"/>
                <a:ea typeface="Arial" pitchFamily="34" charset="-122"/>
                <a:cs typeface="Arial" pitchFamily="34" charset="-120"/>
              </a:rPr>
              <a:t>GEZEGEN</a:t>
            </a:r>
            <a:endParaRPr lang="tr-TR"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tr-TR" altLang="en-US" sz="2600" b="1" dirty="0">
                <a:solidFill>
                  <a:srgbClr val="18233E"/>
                </a:solidFill>
                <a:latin typeface="Arial" pitchFamily="34" charset="0"/>
                <a:ea typeface="Arial" pitchFamily="34" charset="-122"/>
                <a:cs typeface="Arial" pitchFamily="34" charset="-120"/>
              </a:rPr>
              <a:t>2024 sera gazı emisyonlarının kapsamlara göre dağılımı</a:t>
            </a:r>
            <a:endParaRPr lang="tr-TR" sz="2600" dirty="0"/>
          </a:p>
        </p:txBody>
      </p:sp>
      <p:graphicFrame>
        <p:nvGraphicFramePr>
          <p:cNvPr id="4" name="Chart 0" descr=""/>
          <p:cNvGraphicFramePr/>
          <p:nvPr/>
        </p:nvGraphicFramePr>
        <p:xfrm>
          <a:off x="548640" y="1554480"/>
          <a:ext cx="6675120" cy="4206240"/>
        </p:xfrm>
        <a:graphic xmlns:a="http://schemas.openxmlformats.org/drawingml/2006/main">
          <a:graphicData uri="http://schemas.openxmlformats.org/drawingml/2006/chart">
            <c:chart xmlns:c="http://schemas.openxmlformats.org/drawingml/2006/chart" r:id="rId1"/>
          </a:graphicData>
        </a:graphic>
      </p:graphicFrame>
      <p:sp>
        <p:nvSpPr>
          <p:cNvPr id="5" name="Text 2"/>
          <p:cNvSpPr/>
          <p:nvPr/>
        </p:nvSpPr>
        <p:spPr>
          <a:xfrm>
            <a:off x="7589520" y="1600200"/>
            <a:ext cx="4023360" cy="2194560"/>
          </a:xfrm>
          <a:prstGeom prst="rect">
            <a:avLst/>
          </a:prstGeom>
          <a:noFill/>
          <a:ln/>
        </p:spPr>
        <p:txBody>
          <a:bodyPr wrap="square" rtlCol="0" anchor="t"/>
          <a:lstStyle/>
          <a:p>
            <a:pPr indent="0" marL="0">
              <a:buNone/>
            </a:pPr>
            <a:r>
              <a:rPr lang="tr-TR" altLang="en-US" sz="3200" b="1" dirty="0">
                <a:solidFill>
                  <a:srgbClr val="18233E"/>
                </a:solidFill>
                <a:latin typeface="Arial" pitchFamily="34" charset="0"/>
                <a:ea typeface="Arial" pitchFamily="34" charset="-122"/>
                <a:cs typeface="Arial" pitchFamily="34" charset="-120"/>
              </a:rPr>
              <a:t>10.668,0 </a:t>
            </a:r>
            <a:pPr indent="0" marL="0">
              <a:buNone/>
            </a:pPr>
            <a:r>
              <a:rPr lang="tr-TR" altLang="en-US" sz="1400" dirty="0">
                <a:solidFill>
                  <a:srgbClr val="5D6578"/>
                </a:solidFill>
                <a:latin typeface="Arial" pitchFamily="34" charset="0"/>
                <a:ea typeface="Arial" pitchFamily="34" charset="-122"/>
                <a:cs typeface="Arial" pitchFamily="34" charset="-120"/>
              </a:rPr>
              <a:t>tCO₂e</a:t>
            </a:r>
            <a:endParaRPr lang="tr-TR" sz="3200" dirty="0"/>
          </a:p>
          <a:p>
            <a:pPr indent="0" marL="0">
              <a:buNone/>
            </a:pPr>
            <a:r>
              <a:rPr lang="tr-TR" altLang="en-US" sz="1100" dirty="0">
                <a:solidFill>
                  <a:srgbClr val="5D6578"/>
                </a:solidFill>
                <a:latin typeface="Arial" pitchFamily="34" charset="0"/>
                <a:ea typeface="Arial" pitchFamily="34" charset="-122"/>
                <a:cs typeface="Arial" pitchFamily="34" charset="-120"/>
              </a:rPr>
              <a:t>Toplam sera gazı emisyonu (Kapsam 1+2+3)</a:t>
            </a:r>
            <a:endParaRPr lang="tr-TR" sz="3200" dirty="0"/>
          </a:p>
          <a:p>
            <a:pPr indent="0" marL="0">
              <a:spcBef>
                <a:spcPts val="1000"/>
              </a:spcBef>
              <a:buNone/>
            </a:pPr>
            <a:r>
              <a:rPr lang="tr-TR" altLang="en-US" sz="1300" dirty="0">
                <a:solidFill>
                  <a:srgbClr val="121212"/>
                </a:solidFill>
                <a:latin typeface="Arial" pitchFamily="34" charset="0"/>
                <a:ea typeface="Arial" pitchFamily="34" charset="-122"/>
                <a:cs typeface="Arial" pitchFamily="34" charset="-120"/>
              </a:rPr>
              <a:t>%8,6  Kapsam 1</a:t>
            </a:r>
            <a:endParaRPr lang="tr-TR" sz="3200" dirty="0"/>
          </a:p>
          <a:p>
            <a:pPr indent="0" marL="0">
              <a:spcBef>
                <a:spcPts val="200"/>
              </a:spcBef>
              <a:buNone/>
            </a:pPr>
            <a:r>
              <a:rPr lang="tr-TR" altLang="en-US" sz="1300" dirty="0">
                <a:solidFill>
                  <a:srgbClr val="121212"/>
                </a:solidFill>
                <a:latin typeface="Arial" pitchFamily="34" charset="0"/>
                <a:ea typeface="Arial" pitchFamily="34" charset="-122"/>
                <a:cs typeface="Arial" pitchFamily="34" charset="-120"/>
              </a:rPr>
              <a:t>%22,5  Kapsam 2 (konum bazlı)</a:t>
            </a:r>
            <a:endParaRPr lang="tr-TR" sz="3200" dirty="0"/>
          </a:p>
          <a:p>
            <a:pPr indent="0" marL="0">
              <a:spcBef>
                <a:spcPts val="200"/>
              </a:spcBef>
              <a:buNone/>
            </a:pPr>
            <a:r>
              <a:rPr lang="tr-TR" altLang="en-US" sz="1300" b="1" dirty="0">
                <a:solidFill>
                  <a:srgbClr val="121212"/>
                </a:solidFill>
                <a:latin typeface="Arial" pitchFamily="34" charset="0"/>
                <a:ea typeface="Arial" pitchFamily="34" charset="-122"/>
                <a:cs typeface="Arial" pitchFamily="34" charset="-120"/>
              </a:rPr>
              <a:t>%69,0  Kapsam 3</a:t>
            </a:r>
            <a:endParaRPr lang="tr-TR" sz="3200" dirty="0"/>
          </a:p>
        </p:txBody>
      </p:sp>
      <p:sp>
        <p:nvSpPr>
          <p:cNvPr id="6" name="Text 3"/>
          <p:cNvSpPr/>
          <p:nvPr/>
        </p:nvSpPr>
        <p:spPr>
          <a:xfrm>
            <a:off x="7589520" y="3886200"/>
            <a:ext cx="4023360" cy="1920240"/>
          </a:xfrm>
          <a:prstGeom prst="rect">
            <a:avLst/>
          </a:prstGeom>
          <a:noFill/>
          <a:ln/>
        </p:spPr>
        <p:txBody>
          <a:bodyPr wrap="square" rtlCol="0" anchor="t">
            <a:normAutofit/>
          </a:bodyPr>
          <a:lstStyle/>
          <a:p>
            <a:pPr indent="0" marL="0">
              <a:buNone/>
            </a:pPr>
            <a:r>
              <a:rPr lang="tr-TR" altLang="en-US" sz="1100" dirty="0">
                <a:solidFill>
                  <a:srgbClr val="121212"/>
                </a:solidFill>
                <a:latin typeface="Arial" pitchFamily="34" charset="0"/>
                <a:ea typeface="Arial" pitchFamily="34" charset="-122"/>
                <a:cs typeface="Arial" pitchFamily="34" charset="-120"/>
              </a:rPr>
              <a:t>Taşımacılık ve dağıtım faaliyetleri tek başına toplam envanterin %62,4’ünü (6.656,3 tCO₂e) oluşturmaktadır. Bu nedenle karbonsuzlaşma stratejimizin ağırlık merkezini, kendi tesislerimizdeki verimlilik çalışmalarının yanı sıra taşıma modu tercihleri ve taşeron taşıyıcılarla yürütülen iş birlikleri oluşturmaktadır.</a:t>
            </a:r>
            <a:endParaRPr lang="tr-TR" sz="1100" dirty="0"/>
          </a:p>
        </p:txBody>
      </p:sp>
      <p:sp>
        <p:nvSpPr>
          <p:cNvPr id="7" name="Text 4"/>
          <p:cNvSpPr/>
          <p:nvPr/>
        </p:nvSpPr>
        <p:spPr>
          <a:xfrm>
            <a:off x="548640" y="6035040"/>
            <a:ext cx="11064240" cy="292608"/>
          </a:xfrm>
          <a:prstGeom prst="rect">
            <a:avLst/>
          </a:prstGeom>
          <a:noFill/>
          <a:ln/>
        </p:spPr>
        <p:txBody>
          <a:bodyPr wrap="square" rtlCol="0" anchor="ctr"/>
          <a:lstStyle/>
          <a:p>
            <a:pPr indent="0" marL="0">
              <a:buNone/>
            </a:pPr>
            <a:r>
              <a:rPr lang="tr-TR" altLang="en-US" sz="800" dirty="0">
                <a:solidFill>
                  <a:srgbClr val="5D6578"/>
                </a:solidFill>
                <a:latin typeface="Arial" pitchFamily="34" charset="0"/>
                <a:ea typeface="Arial" pitchFamily="34" charset="-122"/>
                <a:cs typeface="Arial" pitchFamily="34" charset="-120"/>
              </a:rPr>
              <a:t>Kaynak: ENCO 2024 Sürdürülebilirlik Raporu, s.39</a:t>
            </a:r>
            <a:endParaRPr lang="tr-TR"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365760"/>
            <a:ext cx="799186" cy="256032"/>
          </a:xfrm>
          <a:prstGeom prst="rect">
            <a:avLst/>
          </a:prstGeom>
          <a:solidFill>
            <a:srgbClr val="18233E"/>
          </a:solidFill>
          <a:ln/>
        </p:spPr>
        <p:txBody>
          <a:bodyPr wrap="square" lIns="0" tIns="76200" rIns="76200" bIns="0" rtlCol="0" anchor="ctr"/>
          <a:lstStyle/>
          <a:p>
            <a:pPr indent="0" marL="0">
              <a:buNone/>
            </a:pPr>
            <a:r>
              <a:rPr lang="tr-TR" altLang="en-US" sz="900" b="1" spc="50" kern="0" dirty="0">
                <a:solidFill>
                  <a:srgbClr val="FFFFFF"/>
                </a:solidFill>
                <a:latin typeface="Arial" pitchFamily="34" charset="0"/>
                <a:ea typeface="Arial" pitchFamily="34" charset="-122"/>
                <a:cs typeface="Arial" pitchFamily="34" charset="-120"/>
              </a:rPr>
              <a:t>GEZEGEN</a:t>
            </a:r>
            <a:endParaRPr lang="tr-TR"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tr-TR" altLang="en-US" sz="2600" b="1" dirty="0">
                <a:solidFill>
                  <a:srgbClr val="18233E"/>
                </a:solidFill>
                <a:latin typeface="Arial" pitchFamily="34" charset="0"/>
                <a:ea typeface="Arial" pitchFamily="34" charset="-122"/>
                <a:cs typeface="Arial" pitchFamily="34" charset="-120"/>
              </a:rPr>
              <a:t>2024 emisyonlarının kaynak ve kategoriye göre dağılımı</a:t>
            </a:r>
            <a:endParaRPr lang="tr-TR" sz="2600" dirty="0"/>
          </a:p>
        </p:txBody>
      </p:sp>
      <p:graphicFrame>
        <p:nvGraphicFramePr>
          <p:cNvPr id="4" name="Chart 0" descr=""/>
          <p:cNvGraphicFramePr/>
          <p:nvPr/>
        </p:nvGraphicFramePr>
        <p:xfrm>
          <a:off x="548640" y="1783080"/>
          <a:ext cx="8138160" cy="4160520"/>
        </p:xfrm>
        <a:graphic xmlns:a="http://schemas.openxmlformats.org/drawingml/2006/main">
          <a:graphicData uri="http://schemas.openxmlformats.org/drawingml/2006/chart">
            <c:chart xmlns:c="http://schemas.openxmlformats.org/drawingml/2006/chart" r:id="rId1"/>
          </a:graphicData>
        </a:graphic>
      </p:graphicFrame>
      <p:sp>
        <p:nvSpPr>
          <p:cNvPr id="5" name="Shape 2"/>
          <p:cNvSpPr/>
          <p:nvPr/>
        </p:nvSpPr>
        <p:spPr>
          <a:xfrm>
            <a:off x="594360" y="1481328"/>
            <a:ext cx="146304" cy="146304"/>
          </a:xfrm>
          <a:prstGeom prst="rect">
            <a:avLst/>
          </a:prstGeom>
          <a:solidFill>
            <a:srgbClr val="18233E"/>
          </a:solidFill>
          <a:ln w="12700">
            <a:solidFill>
              <a:srgbClr val="18233E"/>
            </a:solidFill>
            <a:prstDash val="solid"/>
          </a:ln>
        </p:spPr>
      </p:sp>
      <p:sp>
        <p:nvSpPr>
          <p:cNvPr id="6" name="Text 3"/>
          <p:cNvSpPr/>
          <p:nvPr/>
        </p:nvSpPr>
        <p:spPr>
          <a:xfrm>
            <a:off x="786384" y="1389888"/>
            <a:ext cx="1188720" cy="310896"/>
          </a:xfrm>
          <a:prstGeom prst="rect">
            <a:avLst/>
          </a:prstGeom>
          <a:noFill/>
          <a:ln/>
        </p:spPr>
        <p:txBody>
          <a:bodyPr wrap="square" rtlCol="0" anchor="ctr"/>
          <a:lstStyle/>
          <a:p>
            <a:pPr indent="0" marL="0">
              <a:buNone/>
            </a:pPr>
            <a:r>
              <a:rPr lang="tr-TR" altLang="en-US" sz="1000" dirty="0">
                <a:solidFill>
                  <a:srgbClr val="5D6578"/>
                </a:solidFill>
                <a:latin typeface="Arial" pitchFamily="34" charset="0"/>
                <a:ea typeface="Arial" pitchFamily="34" charset="-122"/>
                <a:cs typeface="Arial" pitchFamily="34" charset="-120"/>
              </a:rPr>
              <a:t>Kapsam 1</a:t>
            </a:r>
            <a:endParaRPr lang="tr-TR" sz="1000" dirty="0"/>
          </a:p>
        </p:txBody>
      </p:sp>
      <p:sp>
        <p:nvSpPr>
          <p:cNvPr id="7" name="Shape 4"/>
          <p:cNvSpPr/>
          <p:nvPr/>
        </p:nvSpPr>
        <p:spPr>
          <a:xfrm>
            <a:off x="2011680" y="1481328"/>
            <a:ext cx="146304" cy="146304"/>
          </a:xfrm>
          <a:prstGeom prst="rect">
            <a:avLst/>
          </a:prstGeom>
          <a:solidFill>
            <a:srgbClr val="5D6578"/>
          </a:solidFill>
          <a:ln w="12700">
            <a:solidFill>
              <a:srgbClr val="5D6578"/>
            </a:solidFill>
            <a:prstDash val="solid"/>
          </a:ln>
        </p:spPr>
      </p:sp>
      <p:sp>
        <p:nvSpPr>
          <p:cNvPr id="8" name="Text 5"/>
          <p:cNvSpPr/>
          <p:nvPr/>
        </p:nvSpPr>
        <p:spPr>
          <a:xfrm>
            <a:off x="2203704" y="1389888"/>
            <a:ext cx="1188720" cy="310896"/>
          </a:xfrm>
          <a:prstGeom prst="rect">
            <a:avLst/>
          </a:prstGeom>
          <a:noFill/>
          <a:ln/>
        </p:spPr>
        <p:txBody>
          <a:bodyPr wrap="square" rtlCol="0" anchor="ctr"/>
          <a:lstStyle/>
          <a:p>
            <a:pPr indent="0" marL="0">
              <a:buNone/>
            </a:pPr>
            <a:r>
              <a:rPr lang="tr-TR" altLang="en-US" sz="1000" dirty="0">
                <a:solidFill>
                  <a:srgbClr val="5D6578"/>
                </a:solidFill>
                <a:latin typeface="Arial" pitchFamily="34" charset="0"/>
                <a:ea typeface="Arial" pitchFamily="34" charset="-122"/>
                <a:cs typeface="Arial" pitchFamily="34" charset="-120"/>
              </a:rPr>
              <a:t>Kapsam 2</a:t>
            </a:r>
            <a:endParaRPr lang="tr-TR" sz="1000" dirty="0"/>
          </a:p>
        </p:txBody>
      </p:sp>
      <p:sp>
        <p:nvSpPr>
          <p:cNvPr id="9" name="Shape 6"/>
          <p:cNvSpPr/>
          <p:nvPr/>
        </p:nvSpPr>
        <p:spPr>
          <a:xfrm>
            <a:off x="3429000" y="1481328"/>
            <a:ext cx="146304" cy="146304"/>
          </a:xfrm>
          <a:prstGeom prst="rect">
            <a:avLst/>
          </a:prstGeom>
          <a:solidFill>
            <a:srgbClr val="A3A7B2"/>
          </a:solidFill>
          <a:ln w="12700">
            <a:solidFill>
              <a:srgbClr val="A3A7B2"/>
            </a:solidFill>
            <a:prstDash val="solid"/>
          </a:ln>
        </p:spPr>
      </p:sp>
      <p:sp>
        <p:nvSpPr>
          <p:cNvPr id="10" name="Text 7"/>
          <p:cNvSpPr/>
          <p:nvPr/>
        </p:nvSpPr>
        <p:spPr>
          <a:xfrm>
            <a:off x="3621024" y="1389888"/>
            <a:ext cx="1188720" cy="310896"/>
          </a:xfrm>
          <a:prstGeom prst="rect">
            <a:avLst/>
          </a:prstGeom>
          <a:noFill/>
          <a:ln/>
        </p:spPr>
        <p:txBody>
          <a:bodyPr wrap="square" rtlCol="0" anchor="ctr"/>
          <a:lstStyle/>
          <a:p>
            <a:pPr indent="0" marL="0">
              <a:buNone/>
            </a:pPr>
            <a:r>
              <a:rPr lang="tr-TR" altLang="en-US" sz="1000" dirty="0">
                <a:solidFill>
                  <a:srgbClr val="5D6578"/>
                </a:solidFill>
                <a:latin typeface="Arial" pitchFamily="34" charset="0"/>
                <a:ea typeface="Arial" pitchFamily="34" charset="-122"/>
                <a:cs typeface="Arial" pitchFamily="34" charset="-120"/>
              </a:rPr>
              <a:t>Kapsam 3</a:t>
            </a:r>
            <a:endParaRPr lang="tr-TR" sz="1000" dirty="0"/>
          </a:p>
        </p:txBody>
      </p:sp>
      <p:sp>
        <p:nvSpPr>
          <p:cNvPr id="11" name="Text 8"/>
          <p:cNvSpPr/>
          <p:nvPr/>
        </p:nvSpPr>
        <p:spPr>
          <a:xfrm>
            <a:off x="8961120" y="1783080"/>
            <a:ext cx="2697480" cy="3291840"/>
          </a:xfrm>
          <a:prstGeom prst="rect">
            <a:avLst/>
          </a:prstGeom>
          <a:noFill/>
          <a:ln/>
        </p:spPr>
        <p:txBody>
          <a:bodyPr wrap="square" rtlCol="0" anchor="t"/>
          <a:lstStyle/>
          <a:p>
            <a:pPr indent="0" marL="0">
              <a:buNone/>
            </a:pPr>
            <a:r>
              <a:rPr lang="tr-TR" altLang="en-US" sz="3200" b="1" dirty="0">
                <a:solidFill>
                  <a:srgbClr val="18233E"/>
                </a:solidFill>
                <a:latin typeface="Arial" pitchFamily="34" charset="0"/>
                <a:ea typeface="Arial" pitchFamily="34" charset="-122"/>
                <a:cs typeface="Arial" pitchFamily="34" charset="-120"/>
              </a:rPr>
              <a:t>%62,4</a:t>
            </a:r>
            <a:endParaRPr lang="tr-TR" sz="3200" dirty="0"/>
          </a:p>
          <a:p>
            <a:pPr indent="0" marL="0">
              <a:buNone/>
            </a:pPr>
            <a:r>
              <a:rPr lang="tr-TR" altLang="en-US" sz="1200" dirty="0">
                <a:solidFill>
                  <a:srgbClr val="121212"/>
                </a:solidFill>
                <a:latin typeface="Arial" pitchFamily="34" charset="0"/>
                <a:ea typeface="Arial" pitchFamily="34" charset="-122"/>
                <a:cs typeface="Arial" pitchFamily="34" charset="-120"/>
              </a:rPr>
              <a:t>Taşımacılık ve dağıtım (Kapsam 3 – Kategori 4)</a:t>
            </a:r>
            <a:endParaRPr lang="tr-TR" sz="3200" dirty="0"/>
          </a:p>
          <a:p>
            <a:pPr indent="0" marL="0">
              <a:spcBef>
                <a:spcPts val="1400"/>
              </a:spcBef>
              <a:buNone/>
            </a:pPr>
            <a:r>
              <a:rPr lang="tr-TR" altLang="en-US" sz="1000" dirty="0">
                <a:solidFill>
                  <a:srgbClr val="5D6578"/>
                </a:solidFill>
                <a:latin typeface="Arial" pitchFamily="34" charset="0"/>
                <a:ea typeface="Arial" pitchFamily="34" charset="-122"/>
                <a:cs typeface="Arial" pitchFamily="34" charset="-120"/>
              </a:rPr>
              <a:t>Kalemlerin toplamı 10.668,1; tabloda toplam 10.668,0 (yuvarlama farkı kaynakta olduğu gibi gösterilir).</a:t>
            </a:r>
            <a:endParaRPr lang="tr-TR" sz="3200" dirty="0"/>
          </a:p>
        </p:txBody>
      </p:sp>
      <p:sp>
        <p:nvSpPr>
          <p:cNvPr id="12" name="Text 9"/>
          <p:cNvSpPr/>
          <p:nvPr/>
        </p:nvSpPr>
        <p:spPr>
          <a:xfrm>
            <a:off x="548640" y="6035040"/>
            <a:ext cx="11064240" cy="292608"/>
          </a:xfrm>
          <a:prstGeom prst="rect">
            <a:avLst/>
          </a:prstGeom>
          <a:noFill/>
          <a:ln/>
        </p:spPr>
        <p:txBody>
          <a:bodyPr wrap="square" rtlCol="0" anchor="ctr"/>
          <a:lstStyle/>
          <a:p>
            <a:pPr indent="0" marL="0">
              <a:buNone/>
            </a:pPr>
            <a:r>
              <a:rPr lang="tr-TR" altLang="en-US" sz="800" dirty="0">
                <a:solidFill>
                  <a:srgbClr val="5D6578"/>
                </a:solidFill>
                <a:latin typeface="Arial" pitchFamily="34" charset="0"/>
                <a:ea typeface="Arial" pitchFamily="34" charset="-122"/>
                <a:cs typeface="Arial" pitchFamily="34" charset="-120"/>
              </a:rPr>
              <a:t>Kaynak: ENCO 2024 Sürdürülebilirlik Raporu, s.39</a:t>
            </a:r>
            <a:endParaRPr lang="tr-TR"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365760"/>
            <a:ext cx="799186" cy="256032"/>
          </a:xfrm>
          <a:prstGeom prst="rect">
            <a:avLst/>
          </a:prstGeom>
          <a:solidFill>
            <a:srgbClr val="18233E"/>
          </a:solidFill>
          <a:ln/>
        </p:spPr>
        <p:txBody>
          <a:bodyPr wrap="square" lIns="0" tIns="76200" rIns="76200" bIns="0" rtlCol="0" anchor="ctr"/>
          <a:lstStyle/>
          <a:p>
            <a:pPr indent="0" marL="0">
              <a:buNone/>
            </a:pPr>
            <a:r>
              <a:rPr lang="tr-TR" altLang="en-US" sz="900" b="1" spc="50" kern="0" dirty="0">
                <a:solidFill>
                  <a:srgbClr val="FFFFFF"/>
                </a:solidFill>
                <a:latin typeface="Arial" pitchFamily="34" charset="0"/>
                <a:ea typeface="Arial" pitchFamily="34" charset="-122"/>
                <a:cs typeface="Arial" pitchFamily="34" charset="-120"/>
              </a:rPr>
              <a:t>GEZEGEN</a:t>
            </a:r>
            <a:endParaRPr lang="tr-TR"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tr-TR" altLang="en-US" sz="2600" b="1" dirty="0">
                <a:solidFill>
                  <a:srgbClr val="18233E"/>
                </a:solidFill>
                <a:latin typeface="Arial" pitchFamily="34" charset="0"/>
                <a:ea typeface="Arial" pitchFamily="34" charset="-122"/>
                <a:cs typeface="Arial" pitchFamily="34" charset="-120"/>
              </a:rPr>
              <a:t>2023 ve 2024 sera gazı sonuçları</a:t>
            </a:r>
            <a:endParaRPr lang="tr-TR" sz="26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48640" y="1600200"/>
          <a:ext cx="6583680" cy="914400"/>
        </p:xfrm>
        <a:graphic>
          <a:graphicData uri="http://schemas.openxmlformats.org/drawingml/2006/table">
            <a:tbl>
              <a:tblPr/>
              <a:tblGrid>
                <a:gridCol w="3657600"/>
                <a:gridCol w="1463040"/>
                <a:gridCol w="1463040"/>
              </a:tblGrid>
              <a:tr h="0">
                <a:tc>
                  <a:txBody>
                    <a:bodyPr/>
                    <a:lstStyle/>
                    <a:p>
                      <a:pPr algn="l" indent="0" marL="0">
                        <a:buNone/>
                      </a:pPr>
                      <a:r>
                        <a:rPr lang="en-US" sz="1100" b="1" dirty="0">
                          <a:solidFill>
                            <a:srgbClr val="5D6578"/>
                          </a:solidFill>
                          <a:latin typeface="Arial" pitchFamily="34" charset="0"/>
                          <a:ea typeface="Arial" pitchFamily="34" charset="-122"/>
                          <a:cs typeface="Arial" pitchFamily="34" charset="-120"/>
                        </a:rPr>
                        <a:t>Sera Gazı Emisyonları (ton CO₂e)</a:t>
                      </a:r>
                      <a:endParaRPr lang="en-US" sz="11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c>
                  <a:txBody>
                    <a:bodyPr/>
                    <a:lstStyle/>
                    <a:p>
                      <a:pPr algn="r" indent="0" marL="0">
                        <a:buNone/>
                      </a:pPr>
                      <a:r>
                        <a:rPr lang="en-US" sz="1100" b="1" dirty="0">
                          <a:solidFill>
                            <a:srgbClr val="5D6578"/>
                          </a:solidFill>
                          <a:latin typeface="Arial" pitchFamily="34" charset="0"/>
                          <a:ea typeface="Arial" pitchFamily="34" charset="-122"/>
                          <a:cs typeface="Arial" pitchFamily="34" charset="-120"/>
                        </a:rPr>
                        <a:t>2023</a:t>
                      </a:r>
                      <a:endParaRPr lang="en-US" sz="11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c>
                  <a:txBody>
                    <a:bodyPr/>
                    <a:lstStyle/>
                    <a:p>
                      <a:pPr algn="r" indent="0" marL="0">
                        <a:buNone/>
                      </a:pPr>
                      <a:r>
                        <a:rPr lang="en-US" sz="1100" b="1" dirty="0">
                          <a:solidFill>
                            <a:srgbClr val="5D6578"/>
                          </a:solidFill>
                          <a:latin typeface="Arial" pitchFamily="34" charset="0"/>
                          <a:ea typeface="Arial" pitchFamily="34" charset="-122"/>
                          <a:cs typeface="Arial" pitchFamily="34" charset="-120"/>
                        </a:rPr>
                        <a:t>2024</a:t>
                      </a:r>
                      <a:endParaRPr lang="en-US" sz="11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r>
              <a:tr h="0">
                <a:tc>
                  <a:txBody>
                    <a:bodyPr/>
                    <a:lstStyle/>
                    <a:p>
                      <a:pPr algn="l" indent="0" marL="0">
                        <a:buNone/>
                      </a:pPr>
                      <a:r>
                        <a:rPr lang="en-US" sz="1300" dirty="0">
                          <a:solidFill>
                            <a:srgbClr val="121212"/>
                          </a:solidFill>
                          <a:latin typeface="Arial" pitchFamily="34" charset="0"/>
                          <a:ea typeface="Arial" pitchFamily="34" charset="-122"/>
                          <a:cs typeface="Arial" pitchFamily="34" charset="-120"/>
                        </a:rPr>
                        <a:t>Kapsam 1</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300" dirty="0">
                          <a:solidFill>
                            <a:srgbClr val="121212"/>
                          </a:solidFill>
                          <a:latin typeface="Arial" pitchFamily="34" charset="0"/>
                          <a:ea typeface="Arial" pitchFamily="34" charset="-122"/>
                          <a:cs typeface="Arial" pitchFamily="34" charset="-120"/>
                        </a:rPr>
                        <a:t>4.365,4</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300" dirty="0">
                          <a:solidFill>
                            <a:srgbClr val="121212"/>
                          </a:solidFill>
                          <a:latin typeface="Arial" pitchFamily="34" charset="0"/>
                          <a:ea typeface="Arial" pitchFamily="34" charset="-122"/>
                          <a:cs typeface="Arial" pitchFamily="34" charset="-120"/>
                        </a:rPr>
                        <a:t>912,6</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algn="l" indent="0" marL="0">
                        <a:buNone/>
                      </a:pPr>
                      <a:r>
                        <a:rPr lang="en-US" sz="1300" dirty="0">
                          <a:solidFill>
                            <a:srgbClr val="121212"/>
                          </a:solidFill>
                          <a:latin typeface="Arial" pitchFamily="34" charset="0"/>
                          <a:ea typeface="Arial" pitchFamily="34" charset="-122"/>
                          <a:cs typeface="Arial" pitchFamily="34" charset="-120"/>
                        </a:rPr>
                        <a:t>Kapsam 2 (konum bazlı)</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300" dirty="0">
                          <a:solidFill>
                            <a:srgbClr val="121212"/>
                          </a:solidFill>
                          <a:latin typeface="Arial" pitchFamily="34" charset="0"/>
                          <a:ea typeface="Arial" pitchFamily="34" charset="-122"/>
                          <a:cs typeface="Arial" pitchFamily="34" charset="-120"/>
                        </a:rPr>
                        <a:t>3.093</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300" dirty="0">
                          <a:solidFill>
                            <a:srgbClr val="121212"/>
                          </a:solidFill>
                          <a:latin typeface="Arial" pitchFamily="34" charset="0"/>
                          <a:ea typeface="Arial" pitchFamily="34" charset="-122"/>
                          <a:cs typeface="Arial" pitchFamily="34" charset="-120"/>
                        </a:rPr>
                        <a:t>2.398,5</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algn="l" indent="0" marL="0">
                        <a:buNone/>
                      </a:pPr>
                      <a:r>
                        <a:rPr lang="en-US" sz="1300" dirty="0">
                          <a:solidFill>
                            <a:srgbClr val="121212"/>
                          </a:solidFill>
                          <a:latin typeface="Arial" pitchFamily="34" charset="0"/>
                          <a:ea typeface="Arial" pitchFamily="34" charset="-122"/>
                          <a:cs typeface="Arial" pitchFamily="34" charset="-120"/>
                        </a:rPr>
                        <a:t>Kapsam 3</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300" dirty="0">
                          <a:solidFill>
                            <a:srgbClr val="121212"/>
                          </a:solidFill>
                          <a:latin typeface="Arial" pitchFamily="34" charset="0"/>
                          <a:ea typeface="Arial" pitchFamily="34" charset="-122"/>
                          <a:cs typeface="Arial" pitchFamily="34" charset="-120"/>
                        </a:rPr>
                        <a:t>2.798</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300" dirty="0">
                          <a:solidFill>
                            <a:srgbClr val="121212"/>
                          </a:solidFill>
                          <a:latin typeface="Arial" pitchFamily="34" charset="0"/>
                          <a:ea typeface="Arial" pitchFamily="34" charset="-122"/>
                          <a:cs typeface="Arial" pitchFamily="34" charset="-120"/>
                        </a:rPr>
                        <a:t>7.356,9</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algn="l" indent="0" marL="0">
                        <a:buNone/>
                      </a:pPr>
                      <a:r>
                        <a:rPr lang="en-US" sz="1300" dirty="0">
                          <a:solidFill>
                            <a:srgbClr val="121212"/>
                          </a:solidFill>
                          <a:latin typeface="Arial" pitchFamily="34" charset="0"/>
                          <a:ea typeface="Arial" pitchFamily="34" charset="-122"/>
                          <a:cs typeface="Arial" pitchFamily="34" charset="-120"/>
                        </a:rPr>
                        <a:t>Toplam Emisyon (Kapsam 1+2+3)</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300" dirty="0">
                          <a:solidFill>
                            <a:srgbClr val="121212"/>
                          </a:solidFill>
                          <a:latin typeface="Arial" pitchFamily="34" charset="0"/>
                          <a:ea typeface="Arial" pitchFamily="34" charset="-122"/>
                          <a:cs typeface="Arial" pitchFamily="34" charset="-120"/>
                        </a:rPr>
                        <a:t>10.256,4</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300" dirty="0">
                          <a:solidFill>
                            <a:srgbClr val="121212"/>
                          </a:solidFill>
                          <a:latin typeface="Arial" pitchFamily="34" charset="0"/>
                          <a:ea typeface="Arial" pitchFamily="34" charset="-122"/>
                          <a:cs typeface="Arial" pitchFamily="34" charset="-120"/>
                        </a:rPr>
                        <a:t>10.668,0</a:t>
                      </a:r>
                      <a:endParaRPr lang="en-US" sz="1300" dirty="0">
                        <a:latin typeface="Arial" charset="0"/>
                        <a:ea typeface="Arial" charset="0"/>
                        <a:cs typeface="Arial" charset="0"/>
                      </a:endParaRPr>
                    </a:p>
                  </a:txBody>
                  <a:tcPr marL="109728" marR="109728" marT="73152" marB="73152">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bl>
          </a:graphicData>
        </a:graphic>
      </p:graphicFrame>
      <p:sp>
        <p:nvSpPr>
          <p:cNvPr id="5" name="Text 2"/>
          <p:cNvSpPr/>
          <p:nvPr/>
        </p:nvSpPr>
        <p:spPr>
          <a:xfrm>
            <a:off x="548640" y="3977640"/>
            <a:ext cx="3291840" cy="329184"/>
          </a:xfrm>
          <a:prstGeom prst="rect">
            <a:avLst/>
          </a:prstGeom>
          <a:solidFill>
            <a:srgbClr val="FDECEE"/>
          </a:solidFill>
          <a:ln/>
        </p:spPr>
        <p:txBody>
          <a:bodyPr wrap="square" lIns="0" tIns="101600" rIns="101600" bIns="0" rtlCol="0" anchor="ctr"/>
          <a:lstStyle/>
          <a:p>
            <a:pPr indent="0" marL="0">
              <a:buNone/>
            </a:pPr>
            <a:r>
              <a:rPr lang="tr-TR" altLang="en-US" sz="1100" b="1" dirty="0">
                <a:solidFill>
                  <a:srgbClr val="E30613"/>
                </a:solidFill>
                <a:latin typeface="Arial" pitchFamily="34" charset="0"/>
                <a:ea typeface="Arial" pitchFamily="34" charset="-122"/>
                <a:cs typeface="Arial" pitchFamily="34" charset="-120"/>
              </a:rPr>
              <a:t>Karşılaştırılamaz: 2023 ↔ 2024</a:t>
            </a:r>
            <a:endParaRPr lang="tr-TR" sz="1100" dirty="0"/>
          </a:p>
        </p:txBody>
      </p:sp>
      <p:sp>
        <p:nvSpPr>
          <p:cNvPr id="6" name="Text 3"/>
          <p:cNvSpPr/>
          <p:nvPr/>
        </p:nvSpPr>
        <p:spPr>
          <a:xfrm>
            <a:off x="7498080" y="1600200"/>
            <a:ext cx="4114800" cy="4206240"/>
          </a:xfrm>
          <a:prstGeom prst="rect">
            <a:avLst/>
          </a:prstGeom>
          <a:noFill/>
          <a:ln/>
        </p:spPr>
        <p:txBody>
          <a:bodyPr wrap="square" rtlCol="0" anchor="t">
            <a:normAutofit/>
          </a:bodyPr>
          <a:lstStyle/>
          <a:p>
            <a:pPr indent="0" marL="0">
              <a:buNone/>
            </a:pPr>
            <a:r>
              <a:rPr lang="tr-TR" altLang="en-US" sz="1300" dirty="0">
                <a:solidFill>
                  <a:srgbClr val="121212"/>
                </a:solidFill>
                <a:latin typeface="Arial" pitchFamily="34" charset="0"/>
                <a:ea typeface="Arial" pitchFamily="34" charset="-122"/>
                <a:cs typeface="Arial" pitchFamily="34" charset="-120"/>
              </a:rPr>
              <a:t>2024 yılı envanteri güncellenmiş bir hesaplama sınırı ve GHG Protokolü kategori yapısı esas alınarak hazırlanmıştır. Kapsam sınırları ve kategori sınıflandırmaları farklılık gösterdiğinden iki yıla ait kapsam bazlı sonuçlar doğrudan karşılaştırılabilir değildir; kapsamlar arasındaki değişim gerçek bir azaltım ya da artış olarak yorumlanmamalıdır. Bu nedenle 2024, sera gazı hedefleri için baz yıl olarak belirlenmiştir.</a:t>
            </a:r>
            <a:endParaRPr lang="tr-TR" sz="1300" dirty="0"/>
          </a:p>
        </p:txBody>
      </p:sp>
      <p:sp>
        <p:nvSpPr>
          <p:cNvPr id="7" name="Text 4"/>
          <p:cNvSpPr/>
          <p:nvPr/>
        </p:nvSpPr>
        <p:spPr>
          <a:xfrm>
            <a:off x="548640" y="6035040"/>
            <a:ext cx="11064240" cy="292608"/>
          </a:xfrm>
          <a:prstGeom prst="rect">
            <a:avLst/>
          </a:prstGeom>
          <a:noFill/>
          <a:ln/>
        </p:spPr>
        <p:txBody>
          <a:bodyPr wrap="square" rtlCol="0" anchor="ctr"/>
          <a:lstStyle/>
          <a:p>
            <a:pPr indent="0" marL="0">
              <a:buNone/>
            </a:pPr>
            <a:r>
              <a:rPr lang="tr-TR" altLang="en-US" sz="800" dirty="0">
                <a:solidFill>
                  <a:srgbClr val="5D6578"/>
                </a:solidFill>
                <a:latin typeface="Arial" pitchFamily="34" charset="0"/>
                <a:ea typeface="Arial" pitchFamily="34" charset="-122"/>
                <a:cs typeface="Arial" pitchFamily="34" charset="-120"/>
              </a:rPr>
              <a:t>Kaynak: ENCO 2024 Sürdürülebilirlik Raporu, s.39</a:t>
            </a:r>
            <a:endParaRPr lang="tr-TR"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365760"/>
            <a:ext cx="799186" cy="256032"/>
          </a:xfrm>
          <a:prstGeom prst="rect">
            <a:avLst/>
          </a:prstGeom>
          <a:solidFill>
            <a:srgbClr val="18233E"/>
          </a:solidFill>
          <a:ln/>
        </p:spPr>
        <p:txBody>
          <a:bodyPr wrap="square" lIns="0" tIns="76200" rIns="76200" bIns="0" rtlCol="0" anchor="ctr"/>
          <a:lstStyle/>
          <a:p>
            <a:pPr indent="0" marL="0">
              <a:buNone/>
            </a:pPr>
            <a:r>
              <a:rPr lang="tr-TR" altLang="en-US" sz="900" b="1" spc="50" kern="0" dirty="0">
                <a:solidFill>
                  <a:srgbClr val="FFFFFF"/>
                </a:solidFill>
                <a:latin typeface="Arial" pitchFamily="34" charset="0"/>
                <a:ea typeface="Arial" pitchFamily="34" charset="-122"/>
                <a:cs typeface="Arial" pitchFamily="34" charset="-120"/>
              </a:rPr>
              <a:t>GEZEGEN</a:t>
            </a:r>
            <a:endParaRPr lang="tr-TR"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tr-TR" altLang="en-US" sz="2600" b="1" dirty="0">
                <a:solidFill>
                  <a:srgbClr val="18233E"/>
                </a:solidFill>
                <a:latin typeface="Arial" pitchFamily="34" charset="0"/>
                <a:ea typeface="Arial" pitchFamily="34" charset="-122"/>
                <a:cs typeface="Arial" pitchFamily="34" charset="-120"/>
              </a:rPr>
              <a:t>Taşıma modları: yoğunluk ve pay</a:t>
            </a:r>
            <a:endParaRPr lang="tr-TR" sz="2600" dirty="0"/>
          </a:p>
        </p:txBody>
      </p:sp>
      <p:sp>
        <p:nvSpPr>
          <p:cNvPr id="4" name="Text 2"/>
          <p:cNvSpPr/>
          <p:nvPr/>
        </p:nvSpPr>
        <p:spPr>
          <a:xfrm>
            <a:off x="548640" y="1417320"/>
            <a:ext cx="5303520" cy="320040"/>
          </a:xfrm>
          <a:prstGeom prst="rect">
            <a:avLst/>
          </a:prstGeom>
          <a:noFill/>
          <a:ln/>
        </p:spPr>
        <p:txBody>
          <a:bodyPr wrap="square" rtlCol="0" anchor="t"/>
          <a:lstStyle/>
          <a:p>
            <a:pPr indent="0" marL="0">
              <a:buNone/>
            </a:pPr>
            <a:r>
              <a:rPr lang="tr-TR" altLang="en-US" sz="1200" b="1" dirty="0">
                <a:solidFill>
                  <a:srgbClr val="18233E"/>
                </a:solidFill>
                <a:latin typeface="Arial" pitchFamily="34" charset="0"/>
                <a:ea typeface="Arial" pitchFamily="34" charset="-122"/>
                <a:cs typeface="Arial" pitchFamily="34" charset="-120"/>
              </a:rPr>
              <a:t>Emisyon yoğunluğu (g CO₂e/tkm)</a:t>
            </a:r>
            <a:endParaRPr lang="tr-TR" sz="1200" dirty="0"/>
          </a:p>
        </p:txBody>
      </p:sp>
      <p:graphicFrame>
        <p:nvGraphicFramePr>
          <p:cNvPr id="5" name="Chart 0" descr=""/>
          <p:cNvGraphicFramePr/>
          <p:nvPr/>
        </p:nvGraphicFramePr>
        <p:xfrm>
          <a:off x="548640" y="1737360"/>
          <a:ext cx="5303520" cy="2468880"/>
        </p:xfrm>
        <a:graphic xmlns:a="http://schemas.openxmlformats.org/drawingml/2006/main">
          <a:graphicData uri="http://schemas.openxmlformats.org/drawingml/2006/chart">
            <c:chart xmlns:c="http://schemas.openxmlformats.org/drawingml/2006/chart" r:id="rId1"/>
          </a:graphicData>
        </a:graphic>
      </p:graphicFrame>
      <p:sp>
        <p:nvSpPr>
          <p:cNvPr id="6" name="Text 3"/>
          <p:cNvSpPr/>
          <p:nvPr/>
        </p:nvSpPr>
        <p:spPr>
          <a:xfrm>
            <a:off x="6309360" y="1417320"/>
            <a:ext cx="5303520" cy="320040"/>
          </a:xfrm>
          <a:prstGeom prst="rect">
            <a:avLst/>
          </a:prstGeom>
          <a:noFill/>
          <a:ln/>
        </p:spPr>
        <p:txBody>
          <a:bodyPr wrap="square" rtlCol="0" anchor="t"/>
          <a:lstStyle/>
          <a:p>
            <a:pPr indent="0" marL="0">
              <a:buNone/>
            </a:pPr>
            <a:r>
              <a:rPr lang="tr-TR" altLang="en-US" sz="1200" b="1" dirty="0">
                <a:solidFill>
                  <a:srgbClr val="18233E"/>
                </a:solidFill>
                <a:latin typeface="Arial" pitchFamily="34" charset="0"/>
                <a:ea typeface="Arial" pitchFamily="34" charset="-122"/>
                <a:cs typeface="Arial" pitchFamily="34" charset="-120"/>
              </a:rPr>
              <a:t>Taşıma işi payı ile emisyon payı</a:t>
            </a:r>
            <a:endParaRPr lang="tr-TR" sz="1200" dirty="0"/>
          </a:p>
        </p:txBody>
      </p:sp>
      <p:graphicFrame>
        <p:nvGraphicFramePr>
          <p:cNvPr id="7" name="Chart 1" descr=""/>
          <p:cNvGraphicFramePr/>
          <p:nvPr/>
        </p:nvGraphicFramePr>
        <p:xfrm>
          <a:off x="6309360" y="1737360"/>
          <a:ext cx="5303520" cy="2468880"/>
        </p:xfrm>
        <a:graphic xmlns:a="http://schemas.openxmlformats.org/drawingml/2006/main">
          <a:graphicData uri="http://schemas.openxmlformats.org/drawingml/2006/chart">
            <c:chart xmlns:c="http://schemas.openxmlformats.org/drawingml/2006/chart" r:id="rId2"/>
          </a:graphicData>
        </a:graphic>
      </p:graphicFrame>
      <p:sp>
        <p:nvSpPr>
          <p:cNvPr id="8" name="Text 4"/>
          <p:cNvSpPr/>
          <p:nvPr/>
        </p:nvSpPr>
        <p:spPr>
          <a:xfrm>
            <a:off x="548640" y="4343400"/>
            <a:ext cx="11064240" cy="1645920"/>
          </a:xfrm>
          <a:prstGeom prst="rect">
            <a:avLst/>
          </a:prstGeom>
          <a:noFill/>
          <a:ln/>
        </p:spPr>
        <p:txBody>
          <a:bodyPr wrap="square" rtlCol="0" anchor="t">
            <a:normAutofit/>
          </a:bodyPr>
          <a:lstStyle/>
          <a:p>
            <a:pPr indent="0" marL="0">
              <a:buNone/>
            </a:pPr>
            <a:r>
              <a:rPr lang="tr-TR" altLang="en-US" sz="1100" dirty="0">
                <a:solidFill>
                  <a:srgbClr val="121212"/>
                </a:solidFill>
                <a:latin typeface="Arial" pitchFamily="34" charset="0"/>
                <a:ea typeface="Arial" pitchFamily="34" charset="-122"/>
                <a:cs typeface="Arial" pitchFamily="34" charset="-120"/>
              </a:rPr>
              <a:t>Taşıma modlarının emisyon yoğunlukları arasındaki fark, karbonsuzlaşma stratejimizin en önemli kaldıracını ortaya koymaktadır. Havayolu taşımacılığı toplam ton-kilometrenin yalnızca %4,3’ünü oluşturmasına rağmen taşımacılık kaynaklı emisyonların %45,0’ını üretmektedir. Buna karşılık denizyolu, ton-kilometrenin %78,5’ini taşımasına rağmen emisyonların yalnızca %12,9’undan sorumludur. Denizyolu taşımacılığı, ton-kilometre başına havayoluna kıyasla yaklaşık 64 kat daha düşük emisyon üretmektedir.</a:t>
            </a:r>
            <a:endParaRPr lang="tr-TR" sz="1100" dirty="0"/>
          </a:p>
          <a:p>
            <a:pPr indent="0" marL="0">
              <a:spcBef>
                <a:spcPts val="600"/>
              </a:spcBef>
              <a:buNone/>
            </a:pPr>
            <a:r>
              <a:rPr lang="tr-TR" altLang="en-US" sz="900" dirty="0">
                <a:solidFill>
                  <a:srgbClr val="5D6578"/>
                </a:solidFill>
                <a:latin typeface="Arial" pitchFamily="34" charset="0"/>
                <a:ea typeface="Arial" pitchFamily="34" charset="-122"/>
                <a:cs typeface="Arial" pitchFamily="34" charset="-120"/>
              </a:rPr>
              <a:t>* hesaplanan değer: Taşıma işi payları tablodaki tkm değerlerinin toplama (67.464.867 tkm) bölünmesiyle hesaplandı; havayolu (%4,3) ve denizyolu (%78,5) payları metinde de geçer.</a:t>
            </a:r>
            <a:endParaRPr lang="tr-TR" sz="1100" dirty="0"/>
          </a:p>
        </p:txBody>
      </p:sp>
      <p:sp>
        <p:nvSpPr>
          <p:cNvPr id="9" name="Text 5"/>
          <p:cNvSpPr/>
          <p:nvPr/>
        </p:nvSpPr>
        <p:spPr>
          <a:xfrm>
            <a:off x="548640" y="6035040"/>
            <a:ext cx="11064240" cy="292608"/>
          </a:xfrm>
          <a:prstGeom prst="rect">
            <a:avLst/>
          </a:prstGeom>
          <a:noFill/>
          <a:ln/>
        </p:spPr>
        <p:txBody>
          <a:bodyPr wrap="square" rtlCol="0" anchor="ctr"/>
          <a:lstStyle/>
          <a:p>
            <a:pPr indent="0" marL="0">
              <a:buNone/>
            </a:pPr>
            <a:r>
              <a:rPr lang="tr-TR" altLang="en-US" sz="800" dirty="0">
                <a:solidFill>
                  <a:srgbClr val="5D6578"/>
                </a:solidFill>
                <a:latin typeface="Arial" pitchFamily="34" charset="0"/>
                <a:ea typeface="Arial" pitchFamily="34" charset="-122"/>
                <a:cs typeface="Arial" pitchFamily="34" charset="-120"/>
              </a:rPr>
              <a:t>Kaynak: ENCO 2024 Sürdürülebilirlik Raporu, s.39</a:t>
            </a:r>
            <a:endParaRPr lang="tr-TR"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365760"/>
            <a:ext cx="799186" cy="256032"/>
          </a:xfrm>
          <a:prstGeom prst="rect">
            <a:avLst/>
          </a:prstGeom>
          <a:solidFill>
            <a:srgbClr val="18233E"/>
          </a:solidFill>
          <a:ln/>
        </p:spPr>
        <p:txBody>
          <a:bodyPr wrap="square" lIns="0" tIns="76200" rIns="76200" bIns="0" rtlCol="0" anchor="ctr"/>
          <a:lstStyle/>
          <a:p>
            <a:pPr indent="0" marL="0">
              <a:buNone/>
            </a:pPr>
            <a:r>
              <a:rPr lang="tr-TR" altLang="en-US" sz="900" b="1" spc="50" kern="0" dirty="0">
                <a:solidFill>
                  <a:srgbClr val="FFFFFF"/>
                </a:solidFill>
                <a:latin typeface="Arial" pitchFamily="34" charset="0"/>
                <a:ea typeface="Arial" pitchFamily="34" charset="-122"/>
                <a:cs typeface="Arial" pitchFamily="34" charset="-120"/>
              </a:rPr>
              <a:t>GEZEGEN</a:t>
            </a:r>
            <a:endParaRPr lang="tr-TR"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tr-TR" altLang="en-US" sz="2600" b="1" dirty="0">
                <a:solidFill>
                  <a:srgbClr val="18233E"/>
                </a:solidFill>
                <a:latin typeface="Arial" pitchFamily="34" charset="0"/>
                <a:ea typeface="Arial" pitchFamily="34" charset="-122"/>
                <a:cs typeface="Arial" pitchFamily="34" charset="-120"/>
              </a:rPr>
              <a:t>Enerji ve su tüketimi</a:t>
            </a:r>
            <a:endParaRPr lang="tr-TR" sz="2600" dirty="0"/>
          </a:p>
        </p:txBody>
      </p:sp>
      <p:sp>
        <p:nvSpPr>
          <p:cNvPr id="4" name="Text 2"/>
          <p:cNvSpPr/>
          <p:nvPr/>
        </p:nvSpPr>
        <p:spPr>
          <a:xfrm>
            <a:off x="548640" y="1417320"/>
            <a:ext cx="3566160" cy="320040"/>
          </a:xfrm>
          <a:prstGeom prst="rect">
            <a:avLst/>
          </a:prstGeom>
          <a:noFill/>
          <a:ln/>
        </p:spPr>
        <p:txBody>
          <a:bodyPr wrap="square" rtlCol="0" anchor="t"/>
          <a:lstStyle/>
          <a:p>
            <a:pPr indent="0" marL="0">
              <a:buNone/>
            </a:pPr>
            <a:r>
              <a:rPr lang="tr-TR" altLang="en-US" sz="1200" b="1" dirty="0">
                <a:solidFill>
                  <a:srgbClr val="18233E"/>
                </a:solidFill>
                <a:latin typeface="Arial" pitchFamily="34" charset="0"/>
                <a:ea typeface="Arial" pitchFamily="34" charset="-122"/>
                <a:cs typeface="Arial" pitchFamily="34" charset="-120"/>
              </a:rPr>
              <a:t>Elektrik tüketimi (MWh)</a:t>
            </a:r>
            <a:endParaRPr lang="tr-TR" sz="1200" dirty="0"/>
          </a:p>
        </p:txBody>
      </p:sp>
      <p:graphicFrame>
        <p:nvGraphicFramePr>
          <p:cNvPr id="5" name="Chart 0" descr=""/>
          <p:cNvGraphicFramePr/>
          <p:nvPr/>
        </p:nvGraphicFramePr>
        <p:xfrm>
          <a:off x="548640" y="1737360"/>
          <a:ext cx="3566160" cy="2743200"/>
        </p:xfrm>
        <a:graphic xmlns:a="http://schemas.openxmlformats.org/drawingml/2006/main">
          <a:graphicData uri="http://schemas.openxmlformats.org/drawingml/2006/chart">
            <c:chart xmlns:c="http://schemas.openxmlformats.org/drawingml/2006/chart" r:id="rId1"/>
          </a:graphicData>
        </a:graphic>
      </p:graphicFrame>
      <p:sp>
        <p:nvSpPr>
          <p:cNvPr id="6" name="Text 3"/>
          <p:cNvSpPr/>
          <p:nvPr/>
        </p:nvSpPr>
        <p:spPr>
          <a:xfrm>
            <a:off x="4297680" y="1417320"/>
            <a:ext cx="3566160" cy="320040"/>
          </a:xfrm>
          <a:prstGeom prst="rect">
            <a:avLst/>
          </a:prstGeom>
          <a:noFill/>
          <a:ln/>
        </p:spPr>
        <p:txBody>
          <a:bodyPr wrap="square" rtlCol="0" anchor="t"/>
          <a:lstStyle/>
          <a:p>
            <a:pPr indent="0" marL="0">
              <a:buNone/>
            </a:pPr>
            <a:r>
              <a:rPr lang="tr-TR" altLang="en-US" sz="1200" b="1" dirty="0">
                <a:solidFill>
                  <a:srgbClr val="18233E"/>
                </a:solidFill>
                <a:latin typeface="Arial" pitchFamily="34" charset="0"/>
                <a:ea typeface="Arial" pitchFamily="34" charset="-122"/>
                <a:cs typeface="Arial" pitchFamily="34" charset="-120"/>
              </a:rPr>
              <a:t>Doğalgaz tüketimi (m³)</a:t>
            </a:r>
            <a:endParaRPr lang="tr-TR" sz="1200" dirty="0"/>
          </a:p>
        </p:txBody>
      </p:sp>
      <p:graphicFrame>
        <p:nvGraphicFramePr>
          <p:cNvPr id="7" name="Chart 1" descr=""/>
          <p:cNvGraphicFramePr/>
          <p:nvPr/>
        </p:nvGraphicFramePr>
        <p:xfrm>
          <a:off x="4297680" y="1737360"/>
          <a:ext cx="3566160" cy="2743200"/>
        </p:xfrm>
        <a:graphic xmlns:a="http://schemas.openxmlformats.org/drawingml/2006/main">
          <a:graphicData uri="http://schemas.openxmlformats.org/drawingml/2006/chart">
            <c:chart xmlns:c="http://schemas.openxmlformats.org/drawingml/2006/chart" r:id="rId2"/>
          </a:graphicData>
        </a:graphic>
      </p:graphicFrame>
      <p:sp>
        <p:nvSpPr>
          <p:cNvPr id="8" name="Text 4"/>
          <p:cNvSpPr/>
          <p:nvPr/>
        </p:nvSpPr>
        <p:spPr>
          <a:xfrm>
            <a:off x="8046720" y="1417320"/>
            <a:ext cx="3566160" cy="320040"/>
          </a:xfrm>
          <a:prstGeom prst="rect">
            <a:avLst/>
          </a:prstGeom>
          <a:noFill/>
          <a:ln/>
        </p:spPr>
        <p:txBody>
          <a:bodyPr wrap="square" rtlCol="0" anchor="t"/>
          <a:lstStyle/>
          <a:p>
            <a:pPr indent="0" marL="0">
              <a:buNone/>
            </a:pPr>
            <a:r>
              <a:rPr lang="tr-TR" altLang="en-US" sz="1200" b="1" dirty="0">
                <a:solidFill>
                  <a:srgbClr val="18233E"/>
                </a:solidFill>
                <a:latin typeface="Arial" pitchFamily="34" charset="0"/>
                <a:ea typeface="Arial" pitchFamily="34" charset="-122"/>
                <a:cs typeface="Arial" pitchFamily="34" charset="-120"/>
              </a:rPr>
              <a:t>İçme (şebeke) suyu (m³)</a:t>
            </a:r>
            <a:endParaRPr lang="tr-TR" sz="1200" dirty="0"/>
          </a:p>
        </p:txBody>
      </p:sp>
      <p:graphicFrame>
        <p:nvGraphicFramePr>
          <p:cNvPr id="9" name="Chart 2" descr=""/>
          <p:cNvGraphicFramePr/>
          <p:nvPr/>
        </p:nvGraphicFramePr>
        <p:xfrm>
          <a:off x="8046720" y="1737360"/>
          <a:ext cx="3566160" cy="2743200"/>
        </p:xfrm>
        <a:graphic xmlns:a="http://schemas.openxmlformats.org/drawingml/2006/main">
          <a:graphicData uri="http://schemas.openxmlformats.org/drawingml/2006/chart">
            <c:chart xmlns:c="http://schemas.openxmlformats.org/drawingml/2006/chart" r:id="rId3"/>
          </a:graphicData>
        </a:graphic>
      </p:graphicFrame>
      <p:sp>
        <p:nvSpPr>
          <p:cNvPr id="10" name="Text 5"/>
          <p:cNvSpPr/>
          <p:nvPr/>
        </p:nvSpPr>
        <p:spPr>
          <a:xfrm>
            <a:off x="548640" y="4572000"/>
            <a:ext cx="7315200" cy="1280160"/>
          </a:xfrm>
          <a:prstGeom prst="rect">
            <a:avLst/>
          </a:prstGeom>
          <a:noFill/>
          <a:ln/>
        </p:spPr>
        <p:txBody>
          <a:bodyPr wrap="square" rtlCol="0" anchor="t"/>
          <a:lstStyle/>
          <a:p>
            <a:pPr indent="0" marL="0">
              <a:buNone/>
            </a:pPr>
            <a:r>
              <a:rPr lang="tr-TR" altLang="en-US" sz="1100" b="1" dirty="0">
                <a:solidFill>
                  <a:srgbClr val="121212"/>
                </a:solidFill>
                <a:latin typeface="Arial" pitchFamily="34" charset="0"/>
                <a:ea typeface="Arial" pitchFamily="34" charset="-122"/>
                <a:cs typeface="Arial" pitchFamily="34" charset="-120"/>
              </a:rPr>
              <a:t>Yenilenebilir enerji tüketimi: 0</a:t>
            </a:r>
            <a:endParaRPr lang="tr-TR" sz="1100" dirty="0"/>
          </a:p>
          <a:p>
            <a:pPr indent="0" marL="0">
              <a:buNone/>
            </a:pPr>
            <a:r>
              <a:rPr lang="tr-TR" altLang="en-US" sz="1100" dirty="0">
                <a:solidFill>
                  <a:srgbClr val="5D6578"/>
                </a:solidFill>
                <a:latin typeface="Arial" pitchFamily="34" charset="0"/>
                <a:ea typeface="Arial" pitchFamily="34" charset="-122"/>
                <a:cs typeface="Arial" pitchFamily="34" charset="-120"/>
              </a:rPr>
              <a:t>2024 yılında yenilenebilir enerji tedariki veya I-REC sertifikası bulunmadığından piyasa bazlı (market-based) değer konum bazlı değere eşittir.</a:t>
            </a:r>
            <a:endParaRPr lang="tr-TR" sz="1100" dirty="0"/>
          </a:p>
        </p:txBody>
      </p:sp>
      <p:sp>
        <p:nvSpPr>
          <p:cNvPr id="11" name="Text 6"/>
          <p:cNvSpPr/>
          <p:nvPr/>
        </p:nvSpPr>
        <p:spPr>
          <a:xfrm>
            <a:off x="8046720" y="4572000"/>
            <a:ext cx="3566160" cy="457200"/>
          </a:xfrm>
          <a:prstGeom prst="rect">
            <a:avLst/>
          </a:prstGeom>
          <a:noFill/>
          <a:ln/>
        </p:spPr>
        <p:txBody>
          <a:bodyPr wrap="square" rtlCol="0" anchor="t"/>
          <a:lstStyle/>
          <a:p>
            <a:pPr indent="0" marL="0">
              <a:buNone/>
            </a:pPr>
            <a:r>
              <a:rPr lang="tr-TR" altLang="en-US" sz="1100" b="1" dirty="0">
                <a:solidFill>
                  <a:srgbClr val="121212"/>
                </a:solidFill>
                <a:latin typeface="Arial" pitchFamily="34" charset="0"/>
                <a:ea typeface="Arial" pitchFamily="34" charset="-122"/>
                <a:cs typeface="Arial" pitchFamily="34" charset="-120"/>
              </a:rPr>
              <a:t>2023'e göre %17,3 azalma</a:t>
            </a:r>
            <a:endParaRPr lang="tr-TR" sz="1100" dirty="0"/>
          </a:p>
        </p:txBody>
      </p:sp>
      <p:sp>
        <p:nvSpPr>
          <p:cNvPr id="12" name="Text 7"/>
          <p:cNvSpPr/>
          <p:nvPr/>
        </p:nvSpPr>
        <p:spPr>
          <a:xfrm>
            <a:off x="548640" y="6035040"/>
            <a:ext cx="11064240" cy="292608"/>
          </a:xfrm>
          <a:prstGeom prst="rect">
            <a:avLst/>
          </a:prstGeom>
          <a:noFill/>
          <a:ln/>
        </p:spPr>
        <p:txBody>
          <a:bodyPr wrap="square" rtlCol="0" anchor="ctr"/>
          <a:lstStyle/>
          <a:p>
            <a:pPr indent="0" marL="0">
              <a:buNone/>
            </a:pPr>
            <a:r>
              <a:rPr lang="tr-TR" altLang="en-US" sz="800" dirty="0">
                <a:solidFill>
                  <a:srgbClr val="5D6578"/>
                </a:solidFill>
                <a:latin typeface="Arial" pitchFamily="34" charset="0"/>
                <a:ea typeface="Arial" pitchFamily="34" charset="-122"/>
                <a:cs typeface="Arial" pitchFamily="34" charset="-120"/>
              </a:rPr>
              <a:t>Kaynak: ENCO 2024 Sürdürülebilirlik Raporu, s.36, s.62, s.39, s.34</a:t>
            </a:r>
            <a:endParaRPr lang="tr-TR"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365760"/>
            <a:ext cx="649224" cy="256032"/>
          </a:xfrm>
          <a:prstGeom prst="rect">
            <a:avLst/>
          </a:prstGeom>
          <a:solidFill>
            <a:srgbClr val="18233E"/>
          </a:solidFill>
          <a:ln/>
        </p:spPr>
        <p:txBody>
          <a:bodyPr wrap="square" lIns="0" tIns="76200" rIns="76200" bIns="0" rtlCol="0" anchor="ctr"/>
          <a:lstStyle/>
          <a:p>
            <a:pPr indent="0" marL="0">
              <a:buNone/>
            </a:pPr>
            <a:r>
              <a:rPr lang="tr-TR" altLang="en-US" sz="900" b="1" spc="50" kern="0" dirty="0">
                <a:solidFill>
                  <a:srgbClr val="FFFFFF"/>
                </a:solidFill>
                <a:latin typeface="Arial" pitchFamily="34" charset="0"/>
                <a:ea typeface="Arial" pitchFamily="34" charset="-122"/>
                <a:cs typeface="Arial" pitchFamily="34" charset="-120"/>
              </a:rPr>
              <a:t>İNSAN</a:t>
            </a:r>
            <a:endParaRPr lang="tr-TR"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tr-TR" altLang="en-US" sz="2600" b="1" dirty="0">
                <a:solidFill>
                  <a:srgbClr val="18233E"/>
                </a:solidFill>
                <a:latin typeface="Arial" pitchFamily="34" charset="0"/>
                <a:ea typeface="Arial" pitchFamily="34" charset="-122"/>
                <a:cs typeface="Arial" pitchFamily="34" charset="-120"/>
              </a:rPr>
              <a:t>Çalışanlar ve iş sağlığı</a:t>
            </a:r>
            <a:endParaRPr lang="tr-TR" sz="2600" dirty="0"/>
          </a:p>
        </p:txBody>
      </p:sp>
      <p:sp>
        <p:nvSpPr>
          <p:cNvPr id="4" name="Shape 2"/>
          <p:cNvSpPr/>
          <p:nvPr/>
        </p:nvSpPr>
        <p:spPr>
          <a:xfrm>
            <a:off x="548640" y="1463040"/>
            <a:ext cx="3566160" cy="1234440"/>
          </a:xfrm>
          <a:prstGeom prst="rect">
            <a:avLst/>
          </a:prstGeom>
          <a:solidFill>
            <a:srgbClr val="FFFFFF"/>
          </a:solidFill>
          <a:ln w="9525">
            <a:solidFill>
              <a:srgbClr val="D9D9D6"/>
            </a:solidFill>
            <a:prstDash val="solid"/>
          </a:ln>
        </p:spPr>
      </p:sp>
      <p:sp>
        <p:nvSpPr>
          <p:cNvPr id="5" name="Text 3"/>
          <p:cNvSpPr/>
          <p:nvPr/>
        </p:nvSpPr>
        <p:spPr>
          <a:xfrm>
            <a:off x="658368" y="1517904"/>
            <a:ext cx="3346704" cy="1143000"/>
          </a:xfrm>
          <a:prstGeom prst="rect">
            <a:avLst/>
          </a:prstGeom>
          <a:noFill/>
          <a:ln/>
        </p:spPr>
        <p:txBody>
          <a:bodyPr wrap="square" rtlCol="0" anchor="t"/>
          <a:lstStyle/>
          <a:p>
            <a:pPr indent="0" marL="0">
              <a:buNone/>
            </a:pPr>
            <a:r>
              <a:rPr lang="tr-TR" altLang="en-US" sz="2800" b="1" dirty="0">
                <a:solidFill>
                  <a:srgbClr val="18233E"/>
                </a:solidFill>
                <a:latin typeface="Arial" pitchFamily="34" charset="0"/>
                <a:ea typeface="Arial" pitchFamily="34" charset="-122"/>
                <a:cs typeface="Arial" pitchFamily="34" charset="-120"/>
              </a:rPr>
              <a:t>173</a:t>
            </a:r>
            <a:endParaRPr lang="tr-TR" sz="2800" dirty="0"/>
          </a:p>
          <a:p>
            <a:pPr indent="0" marL="0">
              <a:buNone/>
            </a:pPr>
            <a:r>
              <a:rPr lang="tr-TR" altLang="en-US" sz="1100" dirty="0">
                <a:solidFill>
                  <a:srgbClr val="121212"/>
                </a:solidFill>
                <a:latin typeface="Arial" pitchFamily="34" charset="0"/>
                <a:ea typeface="Arial" pitchFamily="34" charset="-122"/>
                <a:cs typeface="Arial" pitchFamily="34" charset="-120"/>
              </a:rPr>
              <a:t>Çalışan (31.12.2024)</a:t>
            </a:r>
            <a:pPr indent="0" marL="0">
              <a:buNone/>
            </a:pPr>
            <a:r>
              <a:rPr lang="tr-TR" altLang="en-US" sz="800" dirty="0">
                <a:solidFill>
                  <a:srgbClr val="5D6578"/>
                </a:solidFill>
                <a:latin typeface="Arial" pitchFamily="34" charset="0"/>
                <a:ea typeface="Arial" pitchFamily="34" charset="-122"/>
                <a:cs typeface="Arial" pitchFamily="34" charset="-120"/>
              </a:rPr>
              <a:t>  s.53</a:t>
            </a:r>
            <a:endParaRPr lang="tr-TR" sz="2800" dirty="0"/>
          </a:p>
        </p:txBody>
      </p:sp>
      <p:sp>
        <p:nvSpPr>
          <p:cNvPr id="6" name="Shape 4"/>
          <p:cNvSpPr/>
          <p:nvPr/>
        </p:nvSpPr>
        <p:spPr>
          <a:xfrm>
            <a:off x="4297680" y="1463040"/>
            <a:ext cx="3566160" cy="1234440"/>
          </a:xfrm>
          <a:prstGeom prst="rect">
            <a:avLst/>
          </a:prstGeom>
          <a:solidFill>
            <a:srgbClr val="FFFFFF"/>
          </a:solidFill>
          <a:ln w="9525">
            <a:solidFill>
              <a:srgbClr val="D9D9D6"/>
            </a:solidFill>
            <a:prstDash val="solid"/>
          </a:ln>
        </p:spPr>
      </p:sp>
      <p:sp>
        <p:nvSpPr>
          <p:cNvPr id="7" name="Text 5"/>
          <p:cNvSpPr/>
          <p:nvPr/>
        </p:nvSpPr>
        <p:spPr>
          <a:xfrm>
            <a:off x="4407408" y="1517904"/>
            <a:ext cx="3346704" cy="1143000"/>
          </a:xfrm>
          <a:prstGeom prst="rect">
            <a:avLst/>
          </a:prstGeom>
          <a:noFill/>
          <a:ln/>
        </p:spPr>
        <p:txBody>
          <a:bodyPr wrap="square" rtlCol="0" anchor="t"/>
          <a:lstStyle/>
          <a:p>
            <a:pPr indent="0" marL="0">
              <a:buNone/>
            </a:pPr>
            <a:r>
              <a:rPr lang="tr-TR" altLang="en-US" sz="2800" b="1" dirty="0">
                <a:solidFill>
                  <a:srgbClr val="18233E"/>
                </a:solidFill>
                <a:latin typeface="Arial" pitchFamily="34" charset="0"/>
                <a:ea typeface="Arial" pitchFamily="34" charset="-122"/>
                <a:cs typeface="Arial" pitchFamily="34" charset="-120"/>
              </a:rPr>
              <a:t>0</a:t>
            </a:r>
            <a:endParaRPr lang="tr-TR" sz="2800" dirty="0"/>
          </a:p>
          <a:p>
            <a:pPr indent="0" marL="0">
              <a:buNone/>
            </a:pPr>
            <a:r>
              <a:rPr lang="tr-TR" altLang="en-US" sz="1100" dirty="0">
                <a:solidFill>
                  <a:srgbClr val="121212"/>
                </a:solidFill>
                <a:latin typeface="Arial" pitchFamily="34" charset="0"/>
                <a:ea typeface="Arial" pitchFamily="34" charset="-122"/>
                <a:cs typeface="Arial" pitchFamily="34" charset="-120"/>
              </a:rPr>
              <a:t>İş kazası (2022–2024)</a:t>
            </a:r>
            <a:pPr indent="0" marL="0">
              <a:buNone/>
            </a:pPr>
            <a:r>
              <a:rPr lang="tr-TR" altLang="en-US" sz="800" dirty="0">
                <a:solidFill>
                  <a:srgbClr val="5D6578"/>
                </a:solidFill>
                <a:latin typeface="Arial" pitchFamily="34" charset="0"/>
                <a:ea typeface="Arial" pitchFamily="34" charset="-122"/>
                <a:cs typeface="Arial" pitchFamily="34" charset="-120"/>
              </a:rPr>
              <a:t>  s.55</a:t>
            </a:r>
            <a:endParaRPr lang="tr-TR" sz="2800" dirty="0"/>
          </a:p>
        </p:txBody>
      </p:sp>
      <p:sp>
        <p:nvSpPr>
          <p:cNvPr id="8" name="Shape 6"/>
          <p:cNvSpPr/>
          <p:nvPr/>
        </p:nvSpPr>
        <p:spPr>
          <a:xfrm>
            <a:off x="8046720" y="1463040"/>
            <a:ext cx="3566160" cy="1234440"/>
          </a:xfrm>
          <a:prstGeom prst="rect">
            <a:avLst/>
          </a:prstGeom>
          <a:solidFill>
            <a:srgbClr val="FFFFFF"/>
          </a:solidFill>
          <a:ln w="9525">
            <a:solidFill>
              <a:srgbClr val="D9D9D6"/>
            </a:solidFill>
            <a:prstDash val="solid"/>
          </a:ln>
        </p:spPr>
      </p:sp>
      <p:sp>
        <p:nvSpPr>
          <p:cNvPr id="9" name="Text 7"/>
          <p:cNvSpPr/>
          <p:nvPr/>
        </p:nvSpPr>
        <p:spPr>
          <a:xfrm>
            <a:off x="8156448" y="1517904"/>
            <a:ext cx="3346704" cy="1143000"/>
          </a:xfrm>
          <a:prstGeom prst="rect">
            <a:avLst/>
          </a:prstGeom>
          <a:noFill/>
          <a:ln/>
        </p:spPr>
        <p:txBody>
          <a:bodyPr wrap="square" rtlCol="0" anchor="t"/>
          <a:lstStyle/>
          <a:p>
            <a:pPr indent="0" marL="0">
              <a:buNone/>
            </a:pPr>
            <a:r>
              <a:rPr lang="tr-TR" altLang="en-US" sz="2800" b="1" dirty="0">
                <a:solidFill>
                  <a:srgbClr val="18233E"/>
                </a:solidFill>
                <a:latin typeface="Arial" pitchFamily="34" charset="0"/>
                <a:ea typeface="Arial" pitchFamily="34" charset="-122"/>
                <a:cs typeface="Arial" pitchFamily="34" charset="-120"/>
              </a:rPr>
              <a:t>15,3</a:t>
            </a:r>
            <a:endParaRPr lang="tr-TR" sz="2800" dirty="0"/>
          </a:p>
          <a:p>
            <a:pPr indent="0" marL="0">
              <a:buNone/>
            </a:pPr>
            <a:r>
              <a:rPr lang="tr-TR" altLang="en-US" sz="1100" dirty="0">
                <a:solidFill>
                  <a:srgbClr val="121212"/>
                </a:solidFill>
                <a:latin typeface="Arial" pitchFamily="34" charset="0"/>
                <a:ea typeface="Arial" pitchFamily="34" charset="-122"/>
                <a:cs typeface="Arial" pitchFamily="34" charset="-120"/>
              </a:rPr>
              <a:t>Çalışan başına ortalama eğitim süresi (saat)</a:t>
            </a:r>
            <a:pPr indent="0" marL="0">
              <a:buNone/>
            </a:pPr>
            <a:r>
              <a:rPr lang="tr-TR" altLang="en-US" sz="800" dirty="0">
                <a:solidFill>
                  <a:srgbClr val="5D6578"/>
                </a:solidFill>
                <a:latin typeface="Arial" pitchFamily="34" charset="0"/>
                <a:ea typeface="Arial" pitchFamily="34" charset="-122"/>
                <a:cs typeface="Arial" pitchFamily="34" charset="-120"/>
              </a:rPr>
              <a:t>  s.55</a:t>
            </a:r>
            <a:endParaRPr lang="tr-TR" sz="2800" dirty="0"/>
          </a:p>
          <a:p>
            <a:pPr indent="0" marL="0">
              <a:buNone/>
            </a:pPr>
            <a:r>
              <a:rPr lang="tr-TR" altLang="en-US" sz="900" dirty="0">
                <a:solidFill>
                  <a:srgbClr val="5D6578"/>
                </a:solidFill>
                <a:latin typeface="Arial" pitchFamily="34" charset="0"/>
                <a:ea typeface="Arial" pitchFamily="34" charset="-122"/>
                <a:cs typeface="Arial" pitchFamily="34" charset="-120"/>
              </a:rPr>
              <a:t>İş Sağlığı ve Güvenliği Yönetimi · 2024</a:t>
            </a:r>
            <a:endParaRPr lang="tr-TR" sz="2800" dirty="0"/>
          </a:p>
        </p:txBody>
      </p:sp>
      <p:sp>
        <p:nvSpPr>
          <p:cNvPr id="10" name="Text 8"/>
          <p:cNvSpPr/>
          <p:nvPr/>
        </p:nvSpPr>
        <p:spPr>
          <a:xfrm>
            <a:off x="548640" y="2880360"/>
            <a:ext cx="5120640" cy="320040"/>
          </a:xfrm>
          <a:prstGeom prst="rect">
            <a:avLst/>
          </a:prstGeom>
          <a:noFill/>
          <a:ln/>
        </p:spPr>
        <p:txBody>
          <a:bodyPr wrap="square" rtlCol="0" anchor="t"/>
          <a:lstStyle/>
          <a:p>
            <a:pPr indent="0" marL="0">
              <a:buNone/>
            </a:pPr>
            <a:r>
              <a:rPr lang="tr-TR" altLang="en-US" sz="1200" b="1" dirty="0">
                <a:solidFill>
                  <a:srgbClr val="18233E"/>
                </a:solidFill>
                <a:latin typeface="Arial" pitchFamily="34" charset="0"/>
                <a:ea typeface="Arial" pitchFamily="34" charset="-122"/>
                <a:cs typeface="Arial" pitchFamily="34" charset="-120"/>
              </a:rPr>
              <a:t>İş gücü kompozisyonu (Genel Merkez)</a:t>
            </a:r>
            <a:endParaRPr lang="tr-TR" sz="1200" dirty="0"/>
          </a:p>
        </p:txBody>
      </p:sp>
      <p:graphicFrame>
        <p:nvGraphicFramePr>
          <p:cNvPr id="11" name="Chart 0" descr=""/>
          <p:cNvGraphicFramePr/>
          <p:nvPr/>
        </p:nvGraphicFramePr>
        <p:xfrm>
          <a:off x="548640" y="3200400"/>
          <a:ext cx="5120640" cy="2743200"/>
        </p:xfrm>
        <a:graphic xmlns:a="http://schemas.openxmlformats.org/drawingml/2006/main">
          <a:graphicData uri="http://schemas.openxmlformats.org/drawingml/2006/chart">
            <c:chart xmlns:c="http://schemas.openxmlformats.org/drawingml/2006/chart" r:id="rId1"/>
          </a:graphicData>
        </a:graphic>
      </p:graphicFrame>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6035040" y="2926080"/>
          <a:ext cx="5577840" cy="914400"/>
        </p:xfrm>
        <a:graphic>
          <a:graphicData uri="http://schemas.openxmlformats.org/drawingml/2006/table">
            <a:tbl>
              <a:tblPr/>
              <a:tblGrid>
                <a:gridCol w="3108960"/>
                <a:gridCol w="822960"/>
                <a:gridCol w="822960"/>
                <a:gridCol w="822960"/>
              </a:tblGrid>
              <a:tr h="0">
                <a:tc>
                  <a:txBody>
                    <a:bodyPr/>
                    <a:lstStyle/>
                    <a:p>
                      <a:pPr algn="l" indent="0" marL="0">
                        <a:buNone/>
                      </a:pPr>
                      <a:r>
                        <a:rPr lang="en-US" sz="1000" b="1" dirty="0">
                          <a:solidFill>
                            <a:srgbClr val="5D6578"/>
                          </a:solidFill>
                          <a:latin typeface="Arial" pitchFamily="34" charset="0"/>
                          <a:ea typeface="Arial" pitchFamily="34" charset="-122"/>
                          <a:cs typeface="Arial" pitchFamily="34" charset="-120"/>
                        </a:rPr>
                        <a:t>Gösterge</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c>
                  <a:txBody>
                    <a:bodyPr/>
                    <a:lstStyle/>
                    <a:p>
                      <a:pPr algn="r" indent="0" marL="0">
                        <a:buNone/>
                      </a:pPr>
                      <a:r>
                        <a:rPr lang="en-US" sz="1000" b="1" dirty="0">
                          <a:solidFill>
                            <a:srgbClr val="5D6578"/>
                          </a:solidFill>
                          <a:latin typeface="Arial" pitchFamily="34" charset="0"/>
                          <a:ea typeface="Arial" pitchFamily="34" charset="-122"/>
                          <a:cs typeface="Arial" pitchFamily="34" charset="-120"/>
                        </a:rPr>
                        <a:t>2022</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c>
                  <a:txBody>
                    <a:bodyPr/>
                    <a:lstStyle/>
                    <a:p>
                      <a:pPr algn="r" indent="0" marL="0">
                        <a:buNone/>
                      </a:pPr>
                      <a:r>
                        <a:rPr lang="en-US" sz="1000" b="1" dirty="0">
                          <a:solidFill>
                            <a:srgbClr val="5D6578"/>
                          </a:solidFill>
                          <a:latin typeface="Arial" pitchFamily="34" charset="0"/>
                          <a:ea typeface="Arial" pitchFamily="34" charset="-122"/>
                          <a:cs typeface="Arial" pitchFamily="34" charset="-120"/>
                        </a:rPr>
                        <a:t>2023</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c>
                  <a:txBody>
                    <a:bodyPr/>
                    <a:lstStyle/>
                    <a:p>
                      <a:pPr algn="r" indent="0" marL="0">
                        <a:buNone/>
                      </a:pPr>
                      <a:r>
                        <a:rPr lang="en-US" sz="1000" b="1" dirty="0">
                          <a:solidFill>
                            <a:srgbClr val="5D6578"/>
                          </a:solidFill>
                          <a:latin typeface="Arial" pitchFamily="34" charset="0"/>
                          <a:ea typeface="Arial" pitchFamily="34" charset="-122"/>
                          <a:cs typeface="Arial" pitchFamily="34" charset="-120"/>
                        </a:rPr>
                        <a:t>2024</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r>
              <a:tr h="0">
                <a:tc>
                  <a:txBody>
                    <a:bodyPr/>
                    <a:lstStyle/>
                    <a:p>
                      <a:pPr algn="l" indent="0" marL="0">
                        <a:buNone/>
                      </a:pPr>
                      <a:r>
                        <a:rPr lang="en-US" sz="1000" dirty="0">
                          <a:solidFill>
                            <a:srgbClr val="121212"/>
                          </a:solidFill>
                          <a:latin typeface="Arial" pitchFamily="34" charset="0"/>
                          <a:ea typeface="Arial" pitchFamily="34" charset="-122"/>
                          <a:cs typeface="Arial" pitchFamily="34" charset="-120"/>
                        </a:rPr>
                        <a:t>İSG eğitimi alan çalışan sayısı (kişi)</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172</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163</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167</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algn="l" indent="0" marL="0">
                        <a:buNone/>
                      </a:pPr>
                      <a:r>
                        <a:rPr lang="en-US" sz="1000" dirty="0">
                          <a:solidFill>
                            <a:srgbClr val="121212"/>
                          </a:solidFill>
                          <a:latin typeface="Arial" pitchFamily="34" charset="0"/>
                          <a:ea typeface="Arial" pitchFamily="34" charset="-122"/>
                          <a:cs typeface="Arial" pitchFamily="34" charset="-120"/>
                        </a:rPr>
                        <a:t>Toplam İSG eğitim süresi (saat)</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2.500</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2.430</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2.555</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algn="l" indent="0" marL="0">
                        <a:buNone/>
                      </a:pPr>
                      <a:r>
                        <a:rPr lang="en-US" sz="1000" dirty="0">
                          <a:solidFill>
                            <a:srgbClr val="121212"/>
                          </a:solidFill>
                          <a:latin typeface="Arial" pitchFamily="34" charset="0"/>
                          <a:ea typeface="Arial" pitchFamily="34" charset="-122"/>
                          <a:cs typeface="Arial" pitchFamily="34" charset="-120"/>
                        </a:rPr>
                        <a:t>Çalışan başına ortalama eğitim süresi (saat)</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14,5</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14,9</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15,3</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algn="l" indent="0" marL="0">
                        <a:buNone/>
                      </a:pPr>
                      <a:r>
                        <a:rPr lang="en-US" sz="1000" dirty="0">
                          <a:solidFill>
                            <a:srgbClr val="121212"/>
                          </a:solidFill>
                          <a:latin typeface="Arial" pitchFamily="34" charset="0"/>
                          <a:ea typeface="Arial" pitchFamily="34" charset="-122"/>
                          <a:cs typeface="Arial" pitchFamily="34" charset="-120"/>
                        </a:rPr>
                        <a:t>İş kazası sayısı</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0</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0</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0</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r h="0">
                <a:tc>
                  <a:txBody>
                    <a:bodyPr/>
                    <a:lstStyle/>
                    <a:p>
                      <a:pPr algn="l" indent="0" marL="0">
                        <a:buNone/>
                      </a:pPr>
                      <a:r>
                        <a:rPr lang="en-US" sz="1000" dirty="0">
                          <a:solidFill>
                            <a:srgbClr val="121212"/>
                          </a:solidFill>
                          <a:latin typeface="Arial" pitchFamily="34" charset="0"/>
                          <a:ea typeface="Arial" pitchFamily="34" charset="-122"/>
                          <a:cs typeface="Arial" pitchFamily="34" charset="-120"/>
                        </a:rPr>
                        <a:t>Kayıp gün sayısı</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0</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0</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algn="r" indent="0" marL="0">
                        <a:buNone/>
                      </a:pPr>
                      <a:r>
                        <a:rPr lang="en-US" sz="1000" dirty="0">
                          <a:solidFill>
                            <a:srgbClr val="121212"/>
                          </a:solidFill>
                          <a:latin typeface="Arial" pitchFamily="34" charset="0"/>
                          <a:ea typeface="Arial" pitchFamily="34" charset="-122"/>
                          <a:cs typeface="Arial" pitchFamily="34" charset="-120"/>
                        </a:rPr>
                        <a:t>0</a:t>
                      </a:r>
                      <a:endParaRPr lang="en-US" sz="1000" dirty="0">
                        <a:latin typeface="Arial" charset="0"/>
                        <a:ea typeface="Arial" charset="0"/>
                        <a:cs typeface="Arial" charset="0"/>
                      </a:endParaRPr>
                    </a:p>
                  </a:txBody>
                  <a:tcPr marL="73152" marR="73152" marT="54864" marB="54864">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r>
            </a:tbl>
          </a:graphicData>
        </a:graphic>
      </p:graphicFrame>
      <p:sp>
        <p:nvSpPr>
          <p:cNvPr id="13" name="Text 9"/>
          <p:cNvSpPr/>
          <p:nvPr/>
        </p:nvSpPr>
        <p:spPr>
          <a:xfrm>
            <a:off x="548640" y="6035040"/>
            <a:ext cx="11064240" cy="292608"/>
          </a:xfrm>
          <a:prstGeom prst="rect">
            <a:avLst/>
          </a:prstGeom>
          <a:noFill/>
          <a:ln/>
        </p:spPr>
        <p:txBody>
          <a:bodyPr wrap="square" rtlCol="0" anchor="ctr"/>
          <a:lstStyle/>
          <a:p>
            <a:pPr indent="0" marL="0">
              <a:buNone/>
            </a:pPr>
            <a:r>
              <a:rPr lang="tr-TR" altLang="en-US" sz="800" dirty="0">
                <a:solidFill>
                  <a:srgbClr val="5D6578"/>
                </a:solidFill>
                <a:latin typeface="Arial" pitchFamily="34" charset="0"/>
                <a:ea typeface="Arial" pitchFamily="34" charset="-122"/>
                <a:cs typeface="Arial" pitchFamily="34" charset="-120"/>
              </a:rPr>
              <a:t>Kaynak: ENCO 2024 Sürdürülebilirlik Raporu, s.53, s.55</a:t>
            </a:r>
            <a:endParaRPr lang="tr-TR"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365760"/>
            <a:ext cx="2523744" cy="256032"/>
          </a:xfrm>
          <a:prstGeom prst="rect">
            <a:avLst/>
          </a:prstGeom>
          <a:solidFill>
            <a:srgbClr val="18233E"/>
          </a:solidFill>
          <a:ln/>
        </p:spPr>
        <p:txBody>
          <a:bodyPr wrap="square" lIns="0" tIns="76200" rIns="76200" bIns="0" rtlCol="0" anchor="ctr"/>
          <a:lstStyle/>
          <a:p>
            <a:pPr indent="0" marL="0">
              <a:buNone/>
            </a:pPr>
            <a:r>
              <a:rPr lang="tr-TR" altLang="en-US" sz="900" b="1" spc="50" kern="0" dirty="0">
                <a:solidFill>
                  <a:srgbClr val="FFFFFF"/>
                </a:solidFill>
                <a:latin typeface="Arial" pitchFamily="34" charset="0"/>
                <a:ea typeface="Arial" pitchFamily="34" charset="-122"/>
                <a:cs typeface="Arial" pitchFamily="34" charset="-120"/>
              </a:rPr>
              <a:t>SÜRDÜRÜLEBİLİRLİK YAKLAŞIMIMIZ</a:t>
            </a:r>
            <a:endParaRPr lang="tr-TR"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tr-TR" altLang="en-US" sz="2600" b="1" dirty="0">
                <a:solidFill>
                  <a:srgbClr val="18233E"/>
                </a:solidFill>
                <a:latin typeface="Arial" pitchFamily="34" charset="0"/>
                <a:ea typeface="Arial" pitchFamily="34" charset="-122"/>
                <a:cs typeface="Arial" pitchFamily="34" charset="-120"/>
              </a:rPr>
              <a:t>Gezegen hedefleri ve 2024 durumu</a:t>
            </a:r>
            <a:endParaRPr lang="tr-TR" sz="26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548640" y="1417320"/>
          <a:ext cx="11064240" cy="914400"/>
        </p:xfrm>
        <a:graphic>
          <a:graphicData uri="http://schemas.openxmlformats.org/drawingml/2006/table">
            <a:tbl>
              <a:tblPr/>
              <a:tblGrid>
                <a:gridCol w="1920240"/>
                <a:gridCol w="4206240"/>
                <a:gridCol w="4937760"/>
              </a:tblGrid>
              <a:tr h="0">
                <a:tc>
                  <a:txBody>
                    <a:bodyPr/>
                    <a:lstStyle/>
                    <a:p>
                      <a:pPr indent="0" marL="0">
                        <a:buNone/>
                      </a:pPr>
                      <a:r>
                        <a:rPr lang="en-US" sz="900" b="1" dirty="0">
                          <a:solidFill>
                            <a:srgbClr val="5D6578"/>
                          </a:solidFill>
                          <a:latin typeface="Arial" pitchFamily="34" charset="0"/>
                          <a:ea typeface="Arial" pitchFamily="34" charset="-122"/>
                          <a:cs typeface="Arial" pitchFamily="34" charset="-120"/>
                        </a:rPr>
                        <a:t>Konu</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c>
                  <a:txBody>
                    <a:bodyPr/>
                    <a:lstStyle/>
                    <a:p>
                      <a:pPr indent="0" marL="0">
                        <a:buNone/>
                      </a:pPr>
                      <a:r>
                        <a:rPr lang="en-US" sz="900" b="1" dirty="0">
                          <a:solidFill>
                            <a:srgbClr val="5D6578"/>
                          </a:solidFill>
                          <a:latin typeface="Arial" pitchFamily="34" charset="0"/>
                          <a:ea typeface="Arial" pitchFamily="34" charset="-122"/>
                          <a:cs typeface="Arial" pitchFamily="34" charset="-120"/>
                        </a:rPr>
                        <a:t>Orta Vadeli Hedef (2035)</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c>
                  <a:txBody>
                    <a:bodyPr/>
                    <a:lstStyle/>
                    <a:p>
                      <a:pPr indent="0" marL="0">
                        <a:buNone/>
                      </a:pPr>
                      <a:r>
                        <a:rPr lang="en-US" sz="900" b="1" dirty="0">
                          <a:solidFill>
                            <a:srgbClr val="5D6578"/>
                          </a:solidFill>
                          <a:latin typeface="Arial" pitchFamily="34" charset="0"/>
                          <a:ea typeface="Arial" pitchFamily="34" charset="-122"/>
                          <a:cs typeface="Arial" pitchFamily="34" charset="-120"/>
                        </a:rPr>
                        <a:t>2024 Yılı Performansı</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r>
              <a:tr h="0">
                <a:tc>
                  <a:txBody>
                    <a:bodyPr/>
                    <a:lstStyle/>
                    <a:p>
                      <a:pPr indent="0" marL="0">
                        <a:buNone/>
                      </a:pPr>
                      <a:r>
                        <a:rPr lang="en-US" sz="900" b="1" dirty="0">
                          <a:solidFill>
                            <a:srgbClr val="18233E"/>
                          </a:solidFill>
                          <a:latin typeface="Arial" pitchFamily="34" charset="0"/>
                          <a:ea typeface="Arial" pitchFamily="34" charset="-122"/>
                          <a:cs typeface="Arial" pitchFamily="34" charset="-120"/>
                        </a:rPr>
                        <a:t>Karbon Emisyonu</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900" dirty="0">
                          <a:solidFill>
                            <a:srgbClr val="121212"/>
                          </a:solidFill>
                          <a:latin typeface="Arial" pitchFamily="34" charset="0"/>
                          <a:ea typeface="Arial" pitchFamily="34" charset="-122"/>
                          <a:cs typeface="Arial" pitchFamily="34" charset="-120"/>
                        </a:rPr>
                        <a:t>Kapsam 1 ve 3: Intermodal taşımacılığa geçiş ile %40 mutlak azaltım.</a:t>
                      </a:r>
                      <a:endParaRPr lang="en-US" sz="900" dirty="0">
                        <a:latin typeface="Arial" charset="0"/>
                        <a:ea typeface="Arial" charset="0"/>
                        <a:cs typeface="Arial" charset="0"/>
                      </a:endParaRPr>
                    </a:p>
                    <a:p>
                      <a:pPr indent="0" marL="0">
                        <a:buNone/>
                      </a:pPr>
                      <a:r>
                        <a:rPr lang="en-US" sz="900" dirty="0">
                          <a:solidFill>
                            <a:srgbClr val="121212"/>
                          </a:solidFill>
                          <a:latin typeface="Arial" pitchFamily="34" charset="0"/>
                          <a:ea typeface="Arial" pitchFamily="34" charset="-122"/>
                          <a:cs typeface="Arial" pitchFamily="34" charset="-120"/>
                        </a:rPr>
                        <a:t>Kapsam 2: Elektrik tedarikinin %40’ının yenilenebilir kaynaklardan sağlanması, %60’ının IREC sertifikalı olması.</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900" dirty="0">
                          <a:solidFill>
                            <a:srgbClr val="121212"/>
                          </a:solidFill>
                          <a:latin typeface="Arial" pitchFamily="34" charset="0"/>
                          <a:ea typeface="Arial" pitchFamily="34" charset="-122"/>
                          <a:cs typeface="Arial" pitchFamily="34" charset="-120"/>
                        </a:rPr>
                        <a:t>Toplam emisyon 10.668,0 tCO₂e (Kapsam 1: 912,6 / Kapsam 2: 2.398,5 / Kapsam 3: 7.356,9). 2024, baz yıl olarak belirlenmiştir.</a:t>
                      </a:r>
                      <a:endParaRPr lang="en-US" sz="900" dirty="0">
                        <a:latin typeface="Arial" charset="0"/>
                        <a:ea typeface="Arial" charset="0"/>
                        <a:cs typeface="Arial" charset="0"/>
                      </a:endParaRPr>
                    </a:p>
                    <a:p>
                      <a:pPr indent="0" marL="0">
                        <a:buNone/>
                      </a:pPr>
                      <a:r>
                        <a:rPr lang="en-US" sz="900" dirty="0">
                          <a:solidFill>
                            <a:srgbClr val="121212"/>
                          </a:solidFill>
                          <a:latin typeface="Arial" pitchFamily="34" charset="0"/>
                          <a:ea typeface="Arial" pitchFamily="34" charset="-122"/>
                          <a:cs typeface="Arial" pitchFamily="34" charset="-120"/>
                        </a:rPr>
                        <a:t>Kapsam 1: Dört forkliftin üçü elektrikliye dönüştürüldü; aydınlatma altyapısı tümüyle LED'e geçti.</a:t>
                      </a:r>
                      <a:endParaRPr lang="en-US" sz="900" dirty="0">
                        <a:latin typeface="Arial" charset="0"/>
                        <a:ea typeface="Arial" charset="0"/>
                        <a:cs typeface="Arial" charset="0"/>
                      </a:endParaRPr>
                    </a:p>
                    <a:p>
                      <a:pPr indent="0" marL="0">
                        <a:buNone/>
                      </a:pPr>
                      <a:r>
                        <a:rPr lang="en-US" sz="900" dirty="0">
                          <a:solidFill>
                            <a:srgbClr val="121212"/>
                          </a:solidFill>
                          <a:latin typeface="Arial" pitchFamily="34" charset="0"/>
                          <a:ea typeface="Arial" pitchFamily="34" charset="-122"/>
                          <a:cs typeface="Arial" pitchFamily="34" charset="-120"/>
                        </a:rPr>
                        <a:t>Kapsam 2: Yenilenebilir tedarik gerçekleşmedi. Şebekeden doğrudan tedarik mümkün olmadığından hedef güneş enerjisi santraline bağlı; Hadımköy projesi sürüyor. I-REC için piyasa araştırması planlanmaktadır.</a:t>
                      </a:r>
                      <a:endParaRPr lang="en-US" sz="900" dirty="0">
                        <a:latin typeface="Arial" charset="0"/>
                        <a:ea typeface="Arial" charset="0"/>
                        <a:cs typeface="Arial" charset="0"/>
                      </a:endParaRPr>
                    </a:p>
                    <a:p>
                      <a:pPr indent="0" marL="0">
                        <a:buNone/>
                      </a:pPr>
                      <a:r>
                        <a:rPr lang="en-US" sz="900" dirty="0">
                          <a:solidFill>
                            <a:srgbClr val="121212"/>
                          </a:solidFill>
                          <a:latin typeface="Arial" pitchFamily="34" charset="0"/>
                          <a:ea typeface="Arial" pitchFamily="34" charset="-122"/>
                          <a:cs typeface="Arial" pitchFamily="34" charset="-120"/>
                        </a:rPr>
                        <a:t>Kapsam 3: Mod bazlı emisyon analizi ilk kez yapıldı; havayolu ton-kilometrenin %4,3'ünü taşırken taşımacılık emisyonlarının %45'ini üretmektedir.</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r h="0">
                <a:tc>
                  <a:txBody>
                    <a:bodyPr/>
                    <a:lstStyle/>
                    <a:p>
                      <a:pPr indent="0" marL="0">
                        <a:buNone/>
                      </a:pPr>
                      <a:r>
                        <a:rPr lang="en-US" sz="900" b="1" dirty="0">
                          <a:solidFill>
                            <a:srgbClr val="18233E"/>
                          </a:solidFill>
                          <a:latin typeface="Arial" pitchFamily="34" charset="0"/>
                          <a:ea typeface="Arial" pitchFamily="34" charset="-122"/>
                          <a:cs typeface="Arial" pitchFamily="34" charset="-120"/>
                        </a:rPr>
                        <a:t>Su</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900" dirty="0">
                          <a:solidFill>
                            <a:srgbClr val="121212"/>
                          </a:solidFill>
                          <a:latin typeface="Arial" pitchFamily="34" charset="0"/>
                          <a:ea typeface="Arial" pitchFamily="34" charset="-122"/>
                          <a:cs typeface="Arial" pitchFamily="34" charset="-120"/>
                        </a:rPr>
                        <a:t>2025 mali yılında bir fizibilite çalışması gerçekleştirilecek olup, 2035 yılına kadar ENCO tesislerinde yağmur suyu hasadı sistemi kurulması planlanmaktadır.</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900" dirty="0">
                          <a:solidFill>
                            <a:srgbClr val="121212"/>
                          </a:solidFill>
                          <a:latin typeface="Arial" pitchFamily="34" charset="0"/>
                          <a:ea typeface="Arial" pitchFamily="34" charset="-122"/>
                          <a:cs typeface="Arial" pitchFamily="34" charset="-120"/>
                        </a:rPr>
                        <a:t>Yapılandırma devam etmektedir.</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r h="0">
                <a:tc>
                  <a:txBody>
                    <a:bodyPr/>
                    <a:lstStyle/>
                    <a:p>
                      <a:pPr indent="0" marL="0">
                        <a:buNone/>
                      </a:pPr>
                      <a:r>
                        <a:rPr lang="en-US" sz="900" b="1" dirty="0">
                          <a:solidFill>
                            <a:srgbClr val="18233E"/>
                          </a:solidFill>
                          <a:latin typeface="Arial" pitchFamily="34" charset="0"/>
                          <a:ea typeface="Arial" pitchFamily="34" charset="-122"/>
                          <a:cs typeface="Arial" pitchFamily="34" charset="-120"/>
                        </a:rPr>
                        <a:t>Atık Yönetimi</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900" dirty="0">
                          <a:solidFill>
                            <a:srgbClr val="121212"/>
                          </a:solidFill>
                          <a:latin typeface="Arial" pitchFamily="34" charset="0"/>
                          <a:ea typeface="Arial" pitchFamily="34" charset="-122"/>
                          <a:cs typeface="Arial" pitchFamily="34" charset="-120"/>
                        </a:rPr>
                        <a:t>2025 yılında Sıfır Atık Sertifikası alınması. Ambalaj malzemelerinin %40 oranında geri dönüştürülmüş alternatiflerle değiştirilmesi.</a:t>
                      </a:r>
                      <a:endParaRPr lang="en-US" sz="900" dirty="0">
                        <a:latin typeface="Arial" charset="0"/>
                        <a:ea typeface="Arial" charset="0"/>
                        <a:cs typeface="Arial" charset="0"/>
                      </a:endParaRPr>
                    </a:p>
                    <a:p>
                      <a:pPr indent="0" marL="0">
                        <a:buNone/>
                      </a:pPr>
                      <a:r>
                        <a:rPr lang="en-US" sz="900" dirty="0">
                          <a:solidFill>
                            <a:srgbClr val="121212"/>
                          </a:solidFill>
                          <a:latin typeface="Arial" pitchFamily="34" charset="0"/>
                          <a:ea typeface="Arial" pitchFamily="34" charset="-122"/>
                          <a:cs typeface="Arial" pitchFamily="34" charset="-120"/>
                        </a:rPr>
                        <a:t>Düzenli depolama alanlarına gönderilen atık miktarının %80 oranında azaltılması.</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900" dirty="0">
                          <a:solidFill>
                            <a:srgbClr val="121212"/>
                          </a:solidFill>
                          <a:latin typeface="Arial" pitchFamily="34" charset="0"/>
                          <a:ea typeface="Arial" pitchFamily="34" charset="-122"/>
                          <a:cs typeface="Arial" pitchFamily="34" charset="-120"/>
                        </a:rPr>
                        <a:t>A ve B Plaza ofis katlarına ile ENCO Ofis ve ENCO’S’a sıfır atık kutuları yerleştirilmiştir. Ayrıca, ofislerden depoya gönderilen atıklar düzenli olarak toplanmakta olup, kademe araçlarının bulunduğu alanda hurdaya ayrılan atıklar da toplanmaktadır.</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r h="0">
                <a:tc>
                  <a:txBody>
                    <a:bodyPr/>
                    <a:lstStyle/>
                    <a:p>
                      <a:pPr indent="0" marL="0">
                        <a:buNone/>
                      </a:pPr>
                      <a:r>
                        <a:rPr lang="en-US" sz="900" b="1" dirty="0">
                          <a:solidFill>
                            <a:srgbClr val="18233E"/>
                          </a:solidFill>
                          <a:latin typeface="Arial" pitchFamily="34" charset="0"/>
                          <a:ea typeface="Arial" pitchFamily="34" charset="-122"/>
                          <a:cs typeface="Arial" pitchFamily="34" charset="-120"/>
                        </a:rPr>
                        <a:t>Enerji Yönetimi</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900" dirty="0">
                          <a:solidFill>
                            <a:srgbClr val="121212"/>
                          </a:solidFill>
                          <a:latin typeface="Arial" pitchFamily="34" charset="0"/>
                          <a:ea typeface="Arial" pitchFamily="34" charset="-122"/>
                          <a:cs typeface="Arial" pitchFamily="34" charset="-120"/>
                        </a:rPr>
                        <a:t>2027 yılına kadar forkliftlerin elektrikli olanlarla değiştirilmesi.</a:t>
                      </a:r>
                      <a:endParaRPr lang="en-US" sz="900" dirty="0">
                        <a:latin typeface="Arial" charset="0"/>
                        <a:ea typeface="Arial" charset="0"/>
                        <a:cs typeface="Arial" charset="0"/>
                      </a:endParaRPr>
                    </a:p>
                    <a:p>
                      <a:pPr indent="0" marL="0">
                        <a:buNone/>
                      </a:pPr>
                      <a:r>
                        <a:rPr lang="en-US" sz="900" dirty="0">
                          <a:solidFill>
                            <a:srgbClr val="121212"/>
                          </a:solidFill>
                          <a:latin typeface="Arial" pitchFamily="34" charset="0"/>
                          <a:ea typeface="Arial" pitchFamily="34" charset="-122"/>
                          <a:cs typeface="Arial" pitchFamily="34" charset="-120"/>
                        </a:rPr>
                        <a:t>Depo alanları da dahil olmak üzere tüm alanlarda LED aydınlatmaya geçilmesi.</a:t>
                      </a:r>
                      <a:endParaRPr lang="en-US" sz="900" dirty="0">
                        <a:latin typeface="Arial" charset="0"/>
                        <a:ea typeface="Arial" charset="0"/>
                        <a:cs typeface="Arial" charset="0"/>
                      </a:endParaRPr>
                    </a:p>
                    <a:p>
                      <a:pPr indent="0" marL="0">
                        <a:buNone/>
                      </a:pPr>
                      <a:r>
                        <a:rPr lang="en-US" sz="900" dirty="0">
                          <a:solidFill>
                            <a:srgbClr val="121212"/>
                          </a:solidFill>
                          <a:latin typeface="Arial" pitchFamily="34" charset="0"/>
                          <a:ea typeface="Arial" pitchFamily="34" charset="-122"/>
                          <a:cs typeface="Arial" pitchFamily="34" charset="-120"/>
                        </a:rPr>
                        <a:t>Mevcut genel merkez ofisi için LEED sertifikası</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900" dirty="0">
                          <a:solidFill>
                            <a:srgbClr val="121212"/>
                          </a:solidFill>
                          <a:latin typeface="Arial" pitchFamily="34" charset="0"/>
                          <a:ea typeface="Arial" pitchFamily="34" charset="-122"/>
                          <a:cs typeface="Arial" pitchFamily="34" charset="-120"/>
                        </a:rPr>
                        <a:t>2024 yılında forkliftlerimizin dördünden üçü elektrikli modellerle değiştirilmiş, aydınlatma altyapısının tamamı sensör entegrasyonlu LED sistemlere dönüştürülmüştür. Hibrit ve elektrikli araç alımları 2025 yılında gerçekleştirilmiştir.</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r h="0">
                <a:tc>
                  <a:txBody>
                    <a:bodyPr/>
                    <a:lstStyle/>
                    <a:p>
                      <a:pPr indent="0" marL="0">
                        <a:buNone/>
                      </a:pPr>
                      <a:r>
                        <a:rPr lang="en-US" sz="900" b="1" dirty="0">
                          <a:solidFill>
                            <a:srgbClr val="18233E"/>
                          </a:solidFill>
                          <a:latin typeface="Arial" pitchFamily="34" charset="0"/>
                          <a:ea typeface="Arial" pitchFamily="34" charset="-122"/>
                          <a:cs typeface="Arial" pitchFamily="34" charset="-120"/>
                        </a:rPr>
                        <a:t>Biyoçeşitlilik</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900" dirty="0">
                          <a:solidFill>
                            <a:srgbClr val="121212"/>
                          </a:solidFill>
                          <a:latin typeface="Arial" pitchFamily="34" charset="0"/>
                          <a:ea typeface="Arial" pitchFamily="34" charset="-122"/>
                          <a:cs typeface="Arial" pitchFamily="34" charset="-120"/>
                        </a:rPr>
                        <a:t>Araç yıkama için biyolojik olarak parçalanabilen süngerlere geçiş.</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900" dirty="0">
                          <a:solidFill>
                            <a:srgbClr val="121212"/>
                          </a:solidFill>
                          <a:latin typeface="Arial" pitchFamily="34" charset="0"/>
                          <a:ea typeface="Arial" pitchFamily="34" charset="-122"/>
                          <a:cs typeface="Arial" pitchFamily="34" charset="-120"/>
                        </a:rPr>
                        <a:t>Henüz başlamadı. Araçlar yalnızca su ile yıkanmaktadır.</a:t>
                      </a:r>
                      <a:endParaRPr lang="en-US" sz="90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bl>
          </a:graphicData>
        </a:graphic>
      </p:graphicFrame>
      <p:sp>
        <p:nvSpPr>
          <p:cNvPr id="5" name="Text 2"/>
          <p:cNvSpPr/>
          <p:nvPr/>
        </p:nvSpPr>
        <p:spPr>
          <a:xfrm>
            <a:off x="548640" y="6035040"/>
            <a:ext cx="11064240" cy="292608"/>
          </a:xfrm>
          <a:prstGeom prst="rect">
            <a:avLst/>
          </a:prstGeom>
          <a:noFill/>
          <a:ln/>
        </p:spPr>
        <p:txBody>
          <a:bodyPr wrap="square" rtlCol="0" anchor="ctr"/>
          <a:lstStyle/>
          <a:p>
            <a:pPr indent="0" marL="0">
              <a:buNone/>
            </a:pPr>
            <a:r>
              <a:rPr lang="tr-TR" altLang="en-US" sz="800" dirty="0">
                <a:solidFill>
                  <a:srgbClr val="5D6578"/>
                </a:solidFill>
                <a:latin typeface="Arial" pitchFamily="34" charset="0"/>
                <a:ea typeface="Arial" pitchFamily="34" charset="-122"/>
                <a:cs typeface="Arial" pitchFamily="34" charset="-120"/>
              </a:rPr>
              <a:t>Kaynak: ENCO 2024 Sürdürülebilirlik Raporu, s.22 · 2050 hedefleri ve tablonun tamamı raporda (s.22).</a:t>
            </a:r>
            <a:endParaRPr lang="tr-TR"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365760"/>
            <a:ext cx="2523744" cy="256032"/>
          </a:xfrm>
          <a:prstGeom prst="rect">
            <a:avLst/>
          </a:prstGeom>
          <a:solidFill>
            <a:srgbClr val="18233E"/>
          </a:solidFill>
          <a:ln/>
        </p:spPr>
        <p:txBody>
          <a:bodyPr wrap="square" lIns="0" tIns="76200" rIns="76200" bIns="0" rtlCol="0" anchor="ctr"/>
          <a:lstStyle/>
          <a:p>
            <a:pPr indent="0" marL="0">
              <a:buNone/>
            </a:pPr>
            <a:r>
              <a:rPr lang="tr-TR" altLang="en-US" sz="900" b="1" spc="50" kern="0" dirty="0">
                <a:solidFill>
                  <a:srgbClr val="FFFFFF"/>
                </a:solidFill>
                <a:latin typeface="Arial" pitchFamily="34" charset="0"/>
                <a:ea typeface="Arial" pitchFamily="34" charset="-122"/>
                <a:cs typeface="Arial" pitchFamily="34" charset="-120"/>
              </a:rPr>
              <a:t>SÜRDÜRÜLEBİLİRLİK YAKLAŞIMIMIZ</a:t>
            </a:r>
            <a:endParaRPr lang="tr-TR"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tr-TR" altLang="en-US" sz="2600" b="1" dirty="0">
                <a:solidFill>
                  <a:srgbClr val="18233E"/>
                </a:solidFill>
                <a:latin typeface="Arial" pitchFamily="34" charset="0"/>
                <a:ea typeface="Arial" pitchFamily="34" charset="-122"/>
                <a:cs typeface="Arial" pitchFamily="34" charset="-120"/>
              </a:rPr>
              <a:t>İnsan ve yönetişim hedefleri ve 2024 durumu</a:t>
            </a:r>
            <a:endParaRPr lang="tr-TR" sz="26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548640" y="1417320"/>
          <a:ext cx="11064240" cy="914400"/>
        </p:xfrm>
        <a:graphic>
          <a:graphicData uri="http://schemas.openxmlformats.org/drawingml/2006/table">
            <a:tbl>
              <a:tblPr/>
              <a:tblGrid>
                <a:gridCol w="1920240"/>
                <a:gridCol w="4206240"/>
                <a:gridCol w="4937760"/>
              </a:tblGrid>
              <a:tr h="0">
                <a:tc>
                  <a:txBody>
                    <a:bodyPr/>
                    <a:lstStyle/>
                    <a:p>
                      <a:pPr indent="0" marL="0">
                        <a:buNone/>
                      </a:pPr>
                      <a:r>
                        <a:rPr lang="en-US" sz="850" b="1" dirty="0">
                          <a:solidFill>
                            <a:srgbClr val="5D6578"/>
                          </a:solidFill>
                          <a:latin typeface="Arial" pitchFamily="34" charset="0"/>
                          <a:ea typeface="Arial" pitchFamily="34" charset="-122"/>
                          <a:cs typeface="Arial" pitchFamily="34" charset="-120"/>
                        </a:rPr>
                        <a:t>Konu</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c>
                  <a:txBody>
                    <a:bodyPr/>
                    <a:lstStyle/>
                    <a:p>
                      <a:pPr indent="0" marL="0">
                        <a:buNone/>
                      </a:pPr>
                      <a:r>
                        <a:rPr lang="en-US" sz="850" b="1" dirty="0">
                          <a:solidFill>
                            <a:srgbClr val="5D6578"/>
                          </a:solidFill>
                          <a:latin typeface="Arial" pitchFamily="34" charset="0"/>
                          <a:ea typeface="Arial" pitchFamily="34" charset="-122"/>
                          <a:cs typeface="Arial" pitchFamily="34" charset="-120"/>
                        </a:rPr>
                        <a:t>Orta Vadeli Hedef (2035)</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c>
                  <a:txBody>
                    <a:bodyPr/>
                    <a:lstStyle/>
                    <a:p>
                      <a:pPr indent="0" marL="0">
                        <a:buNone/>
                      </a:pPr>
                      <a:r>
                        <a:rPr lang="en-US" sz="850" b="1" dirty="0">
                          <a:solidFill>
                            <a:srgbClr val="5D6578"/>
                          </a:solidFill>
                          <a:latin typeface="Arial" pitchFamily="34" charset="0"/>
                          <a:ea typeface="Arial" pitchFamily="34" charset="-122"/>
                          <a:cs typeface="Arial" pitchFamily="34" charset="-120"/>
                        </a:rPr>
                        <a:t>2024 Yılı Performansı</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ECEDE9"/>
                    </a:solidFill>
                  </a:tcPr>
                </a:tc>
              </a:tr>
              <a:tr h="0">
                <a:tc gridSpan="3">
                  <a:txBody>
                    <a:bodyPr/>
                    <a:lstStyle/>
                    <a:p>
                      <a:pPr indent="0" marL="0">
                        <a:buNone/>
                      </a:pPr>
                      <a:r>
                        <a:rPr lang="en-US" sz="850" b="1" dirty="0">
                          <a:solidFill>
                            <a:srgbClr val="FFFFFF"/>
                          </a:solidFill>
                          <a:latin typeface="Arial" pitchFamily="34" charset="0"/>
                          <a:ea typeface="Arial" pitchFamily="34" charset="-122"/>
                          <a:cs typeface="Arial" pitchFamily="34" charset="-120"/>
                        </a:rPr>
                        <a:t>İNSAN</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18233E"/>
                    </a:solidFill>
                  </a:tcPr>
                </a:tc>
                <a:tc hMerge="1">
                  <a:tcPr/>
                </a:tc>
                <a:tc hMerge="1">
                  <a:tcPr/>
                </a:tc>
              </a:tr>
              <a:tr h="0">
                <a:tc>
                  <a:txBody>
                    <a:bodyPr/>
                    <a:lstStyle/>
                    <a:p>
                      <a:pPr indent="0" marL="0">
                        <a:buNone/>
                      </a:pPr>
                      <a:r>
                        <a:rPr lang="en-US" sz="850" b="1" dirty="0">
                          <a:solidFill>
                            <a:srgbClr val="18233E"/>
                          </a:solidFill>
                          <a:latin typeface="Arial" pitchFamily="34" charset="0"/>
                          <a:ea typeface="Arial" pitchFamily="34" charset="-122"/>
                          <a:cs typeface="Arial" pitchFamily="34" charset="-120"/>
                        </a:rPr>
                        <a:t>Kaliteli Eğitim</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Daha önce aktif olmayan Sürüş Akademisi yeniden aktif hale getirilecek ve kurum içi personel ve yerel topluluklar için geliştirilecektir.</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Süreç aktif olarak devam etmekte olup, müracaatlar değerlendirilmektedir.</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r h="0">
                <a:tc>
                  <a:txBody>
                    <a:bodyPr/>
                    <a:lstStyle/>
                    <a:p>
                      <a:pPr indent="0" marL="0">
                        <a:buNone/>
                      </a:pPr>
                      <a:r>
                        <a:rPr lang="en-US" sz="850" b="1" dirty="0">
                          <a:solidFill>
                            <a:srgbClr val="18233E"/>
                          </a:solidFill>
                          <a:latin typeface="Arial" pitchFamily="34" charset="0"/>
                          <a:ea typeface="Arial" pitchFamily="34" charset="-122"/>
                          <a:cs typeface="Arial" pitchFamily="34" charset="-120"/>
                        </a:rPr>
                        <a:t>Performans Değerlendirme ve Rehberlik</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Çalışan bağlılığını artırmak için tüm çalışanları kapsayan bir performans değerlendirme sistemi uygulamak.</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Yapılandırma devam etmektedir.</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r h="0">
                <a:tc>
                  <a:txBody>
                    <a:bodyPr/>
                    <a:lstStyle/>
                    <a:p>
                      <a:pPr indent="0" marL="0">
                        <a:buNone/>
                      </a:pPr>
                      <a:r>
                        <a:rPr lang="en-US" sz="850" b="1" dirty="0">
                          <a:solidFill>
                            <a:srgbClr val="18233E"/>
                          </a:solidFill>
                          <a:latin typeface="Arial" pitchFamily="34" charset="0"/>
                          <a:ea typeface="Arial" pitchFamily="34" charset="-122"/>
                          <a:cs typeface="Arial" pitchFamily="34" charset="-120"/>
                        </a:rPr>
                        <a:t>Geri Bildirim-Öneri- Şikâyet Mekanizması</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Müşteri memnuniyetini ve paydaş iletişimini geliştirmek için 2024 yılında ISO 10002 Müşteri Memnuniyeti Yönetim Sistemi sertifikası alınacaktır.</a:t>
                      </a:r>
                      <a:endParaRPr lang="en-US" sz="850" dirty="0">
                        <a:latin typeface="Arial" charset="0"/>
                        <a:ea typeface="Arial" charset="0"/>
                        <a:cs typeface="Arial" charset="0"/>
                      </a:endParaRPr>
                    </a:p>
                    <a:p>
                      <a:pPr indent="0" marL="0">
                        <a:buNone/>
                      </a:pPr>
                      <a:r>
                        <a:rPr lang="en-US" sz="850" dirty="0">
                          <a:solidFill>
                            <a:srgbClr val="121212"/>
                          </a:solidFill>
                          <a:latin typeface="Arial" pitchFamily="34" charset="0"/>
                          <a:ea typeface="Arial" pitchFamily="34" charset="-122"/>
                          <a:cs typeface="Arial" pitchFamily="34" charset="-120"/>
                        </a:rPr>
                        <a:t>Çalışan bağlılığı oranının 2030 yılına kadar</a:t>
                      </a:r>
                      <a:endParaRPr lang="en-US" sz="850" dirty="0">
                        <a:latin typeface="Arial" charset="0"/>
                        <a:ea typeface="Arial" charset="0"/>
                        <a:cs typeface="Arial" charset="0"/>
                      </a:endParaRPr>
                    </a:p>
                    <a:p>
                      <a:pPr indent="0" marL="0">
                        <a:buNone/>
                      </a:pPr>
                      <a:r>
                        <a:rPr lang="en-US" sz="850" dirty="0">
                          <a:solidFill>
                            <a:srgbClr val="121212"/>
                          </a:solidFill>
                          <a:latin typeface="Arial" pitchFamily="34" charset="0"/>
                          <a:ea typeface="Arial" pitchFamily="34" charset="-122"/>
                          <a:cs typeface="Arial" pitchFamily="34" charset="-120"/>
                        </a:rPr>
                        <a:t>%85'in üzerine çıkarılması.</a:t>
                      </a:r>
                      <a:endParaRPr lang="en-US" sz="850" dirty="0">
                        <a:latin typeface="Arial" charset="0"/>
                        <a:ea typeface="Arial" charset="0"/>
                        <a:cs typeface="Arial" charset="0"/>
                      </a:endParaRPr>
                    </a:p>
                    <a:p>
                      <a:pPr indent="0" marL="0">
                        <a:buNone/>
                      </a:pPr>
                      <a:r>
                        <a:rPr lang="en-US" sz="850" dirty="0">
                          <a:solidFill>
                            <a:srgbClr val="121212"/>
                          </a:solidFill>
                          <a:latin typeface="Arial" pitchFamily="34" charset="0"/>
                          <a:ea typeface="Arial" pitchFamily="34" charset="-122"/>
                          <a:cs typeface="Arial" pitchFamily="34" charset="-120"/>
                        </a:rPr>
                        <a:t>İletişimi geliştirmek için web sitesine bir sohbet kutusu ve etik hattı eklenmesi.</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ISO 10002 Müşteri Memnuniyeti Yönetim Sistemi belgesi 2024 yılında alınmıştır. Hedef gerçekleşmiştir.</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r h="0">
                <a:tc>
                  <a:txBody>
                    <a:bodyPr/>
                    <a:lstStyle/>
                    <a:p>
                      <a:pPr indent="0" marL="0">
                        <a:buNone/>
                      </a:pPr>
                      <a:r>
                        <a:rPr lang="en-US" sz="850" b="1" dirty="0">
                          <a:solidFill>
                            <a:srgbClr val="18233E"/>
                          </a:solidFill>
                          <a:latin typeface="Arial" pitchFamily="34" charset="0"/>
                          <a:ea typeface="Arial" pitchFamily="34" charset="-122"/>
                          <a:cs typeface="Arial" pitchFamily="34" charset="-120"/>
                        </a:rPr>
                        <a:t>Eşitlik ve Çeşitlilik</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Yönetim ve liderlik pozisyonlarında %25’in üzerinde kadın temsili.</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Yapılandırma devam etmektedir.</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r h="0">
                <a:tc>
                  <a:txBody>
                    <a:bodyPr/>
                    <a:lstStyle/>
                    <a:p>
                      <a:pPr indent="0" marL="0">
                        <a:buNone/>
                      </a:pPr>
                      <a:r>
                        <a:rPr lang="en-US" sz="850" b="1" dirty="0">
                          <a:solidFill>
                            <a:srgbClr val="18233E"/>
                          </a:solidFill>
                          <a:latin typeface="Arial" pitchFamily="34" charset="0"/>
                          <a:ea typeface="Arial" pitchFamily="34" charset="-122"/>
                          <a:cs typeface="Arial" pitchFamily="34" charset="-120"/>
                        </a:rPr>
                        <a:t>Bilgi Güvenliği</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Siber güvenlik riskleri konusunda farkındalığı artırmak ve ENCO ile müşterilerini korumak için ekiplerimizi simülasyonlar ve tatbikatlarla eğitmeyi planlıyoruz.</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Yapılandırma devam etmektedir.</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r h="0">
                <a:tc gridSpan="3">
                  <a:txBody>
                    <a:bodyPr/>
                    <a:lstStyle/>
                    <a:p>
                      <a:pPr indent="0" marL="0">
                        <a:buNone/>
                      </a:pPr>
                      <a:r>
                        <a:rPr lang="en-US" sz="850" b="1" dirty="0">
                          <a:solidFill>
                            <a:srgbClr val="FFFFFF"/>
                          </a:solidFill>
                          <a:latin typeface="Arial" pitchFamily="34" charset="0"/>
                          <a:ea typeface="Arial" pitchFamily="34" charset="-122"/>
                          <a:cs typeface="Arial" pitchFamily="34" charset="-120"/>
                        </a:rPr>
                        <a:t>YÖNETİŞİM</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18233E"/>
                    </a:solidFill>
                  </a:tcPr>
                </a:tc>
                <a:tc hMerge="1">
                  <a:tcPr/>
                </a:tc>
                <a:tc hMerge="1">
                  <a:tcPr/>
                </a:tc>
              </a:tr>
              <a:tr h="0">
                <a:tc>
                  <a:txBody>
                    <a:bodyPr/>
                    <a:lstStyle/>
                    <a:p>
                      <a:pPr indent="0" marL="0">
                        <a:buNone/>
                      </a:pPr>
                      <a:r>
                        <a:rPr lang="en-US" sz="850" b="1" dirty="0">
                          <a:solidFill>
                            <a:srgbClr val="18233E"/>
                          </a:solidFill>
                          <a:latin typeface="Arial" pitchFamily="34" charset="0"/>
                          <a:ea typeface="Arial" pitchFamily="34" charset="-122"/>
                          <a:cs typeface="Arial" pitchFamily="34" charset="-120"/>
                        </a:rPr>
                        <a:t>Etik ve Davranış Kuralları</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Çalışanların %100’ünün ENCO Davranış</a:t>
                      </a:r>
                      <a:endParaRPr lang="en-US" sz="850" dirty="0">
                        <a:latin typeface="Arial" charset="0"/>
                        <a:ea typeface="Arial" charset="0"/>
                        <a:cs typeface="Arial" charset="0"/>
                      </a:endParaRPr>
                    </a:p>
                    <a:p>
                      <a:pPr indent="0" marL="0">
                        <a:buNone/>
                      </a:pPr>
                      <a:r>
                        <a:rPr lang="en-US" sz="850" dirty="0">
                          <a:solidFill>
                            <a:srgbClr val="121212"/>
                          </a:solidFill>
                          <a:latin typeface="Arial" pitchFamily="34" charset="0"/>
                          <a:ea typeface="Arial" pitchFamily="34" charset="-122"/>
                          <a:cs typeface="Arial" pitchFamily="34" charset="-120"/>
                        </a:rPr>
                        <a:t>Kuralları ve Etik konusunda eğitim alması</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Yapılandırma devam etmektedir.</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r h="0">
                <a:tc>
                  <a:txBody>
                    <a:bodyPr/>
                    <a:lstStyle/>
                    <a:p>
                      <a:pPr indent="0" marL="0">
                        <a:buNone/>
                      </a:pPr>
                      <a:r>
                        <a:rPr lang="en-US" sz="850" b="1" dirty="0">
                          <a:solidFill>
                            <a:srgbClr val="18233E"/>
                          </a:solidFill>
                          <a:latin typeface="Arial" pitchFamily="34" charset="0"/>
                          <a:ea typeface="Arial" pitchFamily="34" charset="-122"/>
                          <a:cs typeface="Arial" pitchFamily="34" charset="-120"/>
                        </a:rPr>
                        <a:t>Tedarik Zinciri Yönetimi</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Tedarikçilerin %50’sinin Tedarikçi Davranış Kuralları’na uyum taahhüdünde bulunması</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tcPr>
                </a:tc>
                <a:tc>
                  <a:txBody>
                    <a:bodyPr/>
                    <a:lstStyle/>
                    <a:p>
                      <a:pPr indent="0" marL="0">
                        <a:buNone/>
                      </a:pPr>
                      <a:r>
                        <a:rPr lang="en-US" sz="850" dirty="0">
                          <a:solidFill>
                            <a:srgbClr val="121212"/>
                          </a:solidFill>
                          <a:latin typeface="Arial" pitchFamily="34" charset="0"/>
                          <a:ea typeface="Arial" pitchFamily="34" charset="-122"/>
                          <a:cs typeface="Arial" pitchFamily="34" charset="-120"/>
                        </a:rPr>
                        <a:t>Yapılandırma devam etmektedir.</a:t>
                      </a:r>
                      <a:endParaRPr lang="en-US" sz="850" dirty="0">
                        <a:latin typeface="Arial" charset="0"/>
                        <a:ea typeface="Arial" charset="0"/>
                        <a:cs typeface="Arial" charset="0"/>
                      </a:endParaRPr>
                    </a:p>
                  </a:txBody>
                  <a:tcPr marL="64008" marR="64008" marT="36576" marB="36576" anchor="t">
                    <a:lnL w="6350" cap="flat" cmpd="sng" algn="ctr">
                      <a:solidFill>
                        <a:srgbClr val="D9D9D6"/>
                      </a:solidFill>
                      <a:prstDash val="solid"/>
                      <a:round/>
                      <a:headEnd type="none" w="med" len="med"/>
                      <a:tailEnd type="none" w="med" len="med"/>
                    </a:lnL>
                    <a:lnR w="6350" cap="flat" cmpd="sng" algn="ctr">
                      <a:solidFill>
                        <a:srgbClr val="D9D9D6"/>
                      </a:solidFill>
                      <a:prstDash val="solid"/>
                      <a:round/>
                      <a:headEnd type="none" w="med" len="med"/>
                      <a:tailEnd type="none" w="med" len="med"/>
                    </a:lnR>
                    <a:lnT w="6350" cap="flat" cmpd="sng" algn="ctr">
                      <a:solidFill>
                        <a:srgbClr val="D9D9D6"/>
                      </a:solidFill>
                      <a:prstDash val="solid"/>
                      <a:round/>
                      <a:headEnd type="none" w="med" len="med"/>
                      <a:tailEnd type="none" w="med" len="med"/>
                    </a:lnT>
                    <a:lnB w="6350" cap="flat" cmpd="sng" algn="ctr">
                      <a:solidFill>
                        <a:srgbClr val="D9D9D6"/>
                      </a:solidFill>
                      <a:prstDash val="solid"/>
                      <a:round/>
                      <a:headEnd type="none" w="med" len="med"/>
                      <a:tailEnd type="none" w="med" len="med"/>
                    </a:lnB>
                    <a:solidFill>
                      <a:srgbClr val="F7F7F4"/>
                    </a:solidFill>
                  </a:tcPr>
                </a:tc>
              </a:tr>
            </a:tbl>
          </a:graphicData>
        </a:graphic>
      </p:graphicFrame>
      <p:sp>
        <p:nvSpPr>
          <p:cNvPr id="5" name="Text 2"/>
          <p:cNvSpPr/>
          <p:nvPr/>
        </p:nvSpPr>
        <p:spPr>
          <a:xfrm>
            <a:off x="548640" y="6035040"/>
            <a:ext cx="11064240" cy="292608"/>
          </a:xfrm>
          <a:prstGeom prst="rect">
            <a:avLst/>
          </a:prstGeom>
          <a:noFill/>
          <a:ln/>
        </p:spPr>
        <p:txBody>
          <a:bodyPr wrap="square" rtlCol="0" anchor="ctr"/>
          <a:lstStyle/>
          <a:p>
            <a:pPr indent="0" marL="0">
              <a:buNone/>
            </a:pPr>
            <a:r>
              <a:rPr lang="tr-TR" altLang="en-US" sz="800" dirty="0">
                <a:solidFill>
                  <a:srgbClr val="5D6578"/>
                </a:solidFill>
                <a:latin typeface="Arial" pitchFamily="34" charset="0"/>
                <a:ea typeface="Arial" pitchFamily="34" charset="-122"/>
                <a:cs typeface="Arial" pitchFamily="34" charset="-120"/>
              </a:rPr>
              <a:t>Kaynak: ENCO 2024 Sürdürülebilirlik Raporu, s.22 · 2050 hedefleri ve tablonun tamamı raporda (s.22).</a:t>
            </a:r>
            <a:endParaRPr lang="tr-TR"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365760"/>
            <a:ext cx="1249070" cy="256032"/>
          </a:xfrm>
          <a:prstGeom prst="rect">
            <a:avLst/>
          </a:prstGeom>
          <a:solidFill>
            <a:srgbClr val="18233E"/>
          </a:solidFill>
          <a:ln/>
        </p:spPr>
        <p:txBody>
          <a:bodyPr wrap="square" lIns="0" tIns="76200" rIns="76200" bIns="0" rtlCol="0" anchor="ctr"/>
          <a:lstStyle/>
          <a:p>
            <a:pPr indent="0" marL="0">
              <a:buNone/>
            </a:pPr>
            <a:r>
              <a:rPr lang="tr-TR" altLang="en-US" sz="900" b="1" spc="50" kern="0" dirty="0">
                <a:solidFill>
                  <a:srgbClr val="FFFFFF"/>
                </a:solidFill>
                <a:latin typeface="Arial" pitchFamily="34" charset="0"/>
                <a:ea typeface="Arial" pitchFamily="34" charset="-122"/>
                <a:cs typeface="Arial" pitchFamily="34" charset="-120"/>
              </a:rPr>
              <a:t>SINIRLILIKLAR</a:t>
            </a:r>
            <a:endParaRPr lang="tr-TR"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tr-TR" altLang="en-US" sz="2600" b="1" dirty="0">
                <a:solidFill>
                  <a:srgbClr val="18233E"/>
                </a:solidFill>
                <a:latin typeface="Arial" pitchFamily="34" charset="0"/>
                <a:ea typeface="Arial" pitchFamily="34" charset="-122"/>
                <a:cs typeface="Arial" pitchFamily="34" charset="-120"/>
              </a:rPr>
              <a:t>Raporda beyan edilen sınırlılıklar</a:t>
            </a:r>
            <a:endParaRPr lang="tr-TR" sz="2600" dirty="0"/>
          </a:p>
        </p:txBody>
      </p:sp>
      <p:sp>
        <p:nvSpPr>
          <p:cNvPr id="4" name="Text 2"/>
          <p:cNvSpPr/>
          <p:nvPr/>
        </p:nvSpPr>
        <p:spPr>
          <a:xfrm>
            <a:off x="548640" y="1234440"/>
            <a:ext cx="10058400" cy="274320"/>
          </a:xfrm>
          <a:prstGeom prst="rect">
            <a:avLst/>
          </a:prstGeom>
          <a:noFill/>
          <a:ln/>
        </p:spPr>
        <p:txBody>
          <a:bodyPr wrap="square" rtlCol="0" anchor="t"/>
          <a:lstStyle/>
          <a:p>
            <a:pPr indent="0" marL="0">
              <a:buNone/>
            </a:pPr>
            <a:r>
              <a:rPr lang="tr-TR" altLang="en-US" sz="1000" dirty="0">
                <a:solidFill>
                  <a:srgbClr val="5D6578"/>
                </a:solidFill>
                <a:latin typeface="Arial" pitchFamily="34" charset="0"/>
                <a:ea typeface="Arial" pitchFamily="34" charset="-122"/>
                <a:cs typeface="Arial" pitchFamily="34" charset="-120"/>
              </a:rPr>
              <a:t>Aşağıdaki cümleler raporun kendisinden birebir alıntıdır.</a:t>
            </a:r>
            <a:endParaRPr lang="tr-TR" sz="1000" dirty="0"/>
          </a:p>
        </p:txBody>
      </p:sp>
      <p:sp>
        <p:nvSpPr>
          <p:cNvPr id="5" name="Shape 3"/>
          <p:cNvSpPr/>
          <p:nvPr/>
        </p:nvSpPr>
        <p:spPr>
          <a:xfrm>
            <a:off x="548640" y="1728216"/>
            <a:ext cx="45720" cy="713232"/>
          </a:xfrm>
          <a:prstGeom prst="rect">
            <a:avLst/>
          </a:prstGeom>
          <a:solidFill>
            <a:srgbClr val="18233E"/>
          </a:solidFill>
          <a:ln w="12700">
            <a:solidFill>
              <a:srgbClr val="18233E"/>
            </a:solidFill>
            <a:prstDash val="solid"/>
          </a:ln>
        </p:spPr>
      </p:sp>
      <p:sp>
        <p:nvSpPr>
          <p:cNvPr id="6" name="Text 4"/>
          <p:cNvSpPr/>
          <p:nvPr/>
        </p:nvSpPr>
        <p:spPr>
          <a:xfrm>
            <a:off x="685800" y="1691640"/>
            <a:ext cx="5303520" cy="786384"/>
          </a:xfrm>
          <a:prstGeom prst="rect">
            <a:avLst/>
          </a:prstGeom>
          <a:noFill/>
          <a:ln/>
        </p:spPr>
        <p:txBody>
          <a:bodyPr wrap="square" rtlCol="0" anchor="t">
            <a:normAutofit/>
          </a:bodyPr>
          <a:lstStyle/>
          <a:p>
            <a:pPr indent="0" marL="0">
              <a:buNone/>
            </a:pPr>
            <a:r>
              <a:rPr lang="tr-TR" altLang="en-US" sz="1100" dirty="0">
                <a:solidFill>
                  <a:srgbClr val="121212"/>
                </a:solidFill>
                <a:latin typeface="Arial" pitchFamily="34" charset="0"/>
                <a:ea typeface="Arial" pitchFamily="34" charset="-122"/>
                <a:cs typeface="Arial" pitchFamily="34" charset="-120"/>
              </a:rPr>
              <a:t>Bu rapor bağımsız dış güvenceye tabi tutulmamıştır.</a:t>
            </a:r>
            <a:pPr indent="0" marL="0">
              <a:buNone/>
            </a:pPr>
            <a:r>
              <a:rPr lang="tr-TR" altLang="en-US" sz="800" dirty="0">
                <a:solidFill>
                  <a:srgbClr val="5D6578"/>
                </a:solidFill>
                <a:latin typeface="Arial" pitchFamily="34" charset="0"/>
                <a:ea typeface="Arial" pitchFamily="34" charset="-122"/>
                <a:cs typeface="Arial" pitchFamily="34" charset="-120"/>
              </a:rPr>
              <a:t>  s.6</a:t>
            </a:r>
            <a:endParaRPr lang="tr-TR" sz="1100" dirty="0"/>
          </a:p>
        </p:txBody>
      </p:sp>
      <p:sp>
        <p:nvSpPr>
          <p:cNvPr id="7" name="Shape 5"/>
          <p:cNvSpPr/>
          <p:nvPr/>
        </p:nvSpPr>
        <p:spPr>
          <a:xfrm>
            <a:off x="548640" y="2596896"/>
            <a:ext cx="45720" cy="713232"/>
          </a:xfrm>
          <a:prstGeom prst="rect">
            <a:avLst/>
          </a:prstGeom>
          <a:solidFill>
            <a:srgbClr val="18233E"/>
          </a:solidFill>
          <a:ln w="12700">
            <a:solidFill>
              <a:srgbClr val="18233E"/>
            </a:solidFill>
            <a:prstDash val="solid"/>
          </a:ln>
        </p:spPr>
      </p:sp>
      <p:sp>
        <p:nvSpPr>
          <p:cNvPr id="8" name="Text 6"/>
          <p:cNvSpPr/>
          <p:nvPr/>
        </p:nvSpPr>
        <p:spPr>
          <a:xfrm>
            <a:off x="685800" y="2560320"/>
            <a:ext cx="5303520" cy="786384"/>
          </a:xfrm>
          <a:prstGeom prst="rect">
            <a:avLst/>
          </a:prstGeom>
          <a:noFill/>
          <a:ln/>
        </p:spPr>
        <p:txBody>
          <a:bodyPr wrap="square" rtlCol="0" anchor="t">
            <a:normAutofit/>
          </a:bodyPr>
          <a:lstStyle/>
          <a:p>
            <a:pPr indent="0" marL="0">
              <a:buNone/>
            </a:pPr>
            <a:r>
              <a:rPr lang="tr-TR" altLang="en-US" sz="1100" dirty="0">
                <a:solidFill>
                  <a:srgbClr val="121212"/>
                </a:solidFill>
                <a:latin typeface="Arial" pitchFamily="34" charset="0"/>
                <a:ea typeface="Arial" pitchFamily="34" charset="-122"/>
                <a:cs typeface="Arial" pitchFamily="34" charset="-120"/>
              </a:rPr>
              <a:t>Kapsam sınırları ve kategori sınıflandırmaları farklılık gösterdiğinden iki yıla ait kapsam bazlı sonuçlar doğrudan karşılaştırılabilir değildir; kapsamlar arasındaki değişim gerçek bir azaltım ya da artış olarak yorumlanmamalıdır.</a:t>
            </a:r>
            <a:pPr indent="0" marL="0">
              <a:buNone/>
            </a:pPr>
            <a:r>
              <a:rPr lang="tr-TR" altLang="en-US" sz="800" dirty="0">
                <a:solidFill>
                  <a:srgbClr val="5D6578"/>
                </a:solidFill>
                <a:latin typeface="Arial" pitchFamily="34" charset="0"/>
                <a:ea typeface="Arial" pitchFamily="34" charset="-122"/>
                <a:cs typeface="Arial" pitchFamily="34" charset="-120"/>
              </a:rPr>
              <a:t>  s.39</a:t>
            </a:r>
            <a:endParaRPr lang="tr-TR" sz="1100" dirty="0"/>
          </a:p>
        </p:txBody>
      </p:sp>
      <p:sp>
        <p:nvSpPr>
          <p:cNvPr id="9" name="Shape 7"/>
          <p:cNvSpPr/>
          <p:nvPr/>
        </p:nvSpPr>
        <p:spPr>
          <a:xfrm>
            <a:off x="548640" y="3465576"/>
            <a:ext cx="45720" cy="713232"/>
          </a:xfrm>
          <a:prstGeom prst="rect">
            <a:avLst/>
          </a:prstGeom>
          <a:solidFill>
            <a:srgbClr val="18233E"/>
          </a:solidFill>
          <a:ln w="12700">
            <a:solidFill>
              <a:srgbClr val="18233E"/>
            </a:solidFill>
            <a:prstDash val="solid"/>
          </a:ln>
        </p:spPr>
      </p:sp>
      <p:sp>
        <p:nvSpPr>
          <p:cNvPr id="10" name="Text 8"/>
          <p:cNvSpPr/>
          <p:nvPr/>
        </p:nvSpPr>
        <p:spPr>
          <a:xfrm>
            <a:off x="685800" y="3429000"/>
            <a:ext cx="5303520" cy="786384"/>
          </a:xfrm>
          <a:prstGeom prst="rect">
            <a:avLst/>
          </a:prstGeom>
          <a:noFill/>
          <a:ln/>
        </p:spPr>
        <p:txBody>
          <a:bodyPr wrap="square" rtlCol="0" anchor="t">
            <a:normAutofit/>
          </a:bodyPr>
          <a:lstStyle/>
          <a:p>
            <a:pPr indent="0" marL="0">
              <a:buNone/>
            </a:pPr>
            <a:r>
              <a:rPr lang="tr-TR" altLang="en-US" sz="1100" dirty="0">
                <a:solidFill>
                  <a:srgbClr val="121212"/>
                </a:solidFill>
                <a:latin typeface="Arial" pitchFamily="34" charset="0"/>
                <a:ea typeface="Arial" pitchFamily="34" charset="-122"/>
                <a:cs typeface="Arial" pitchFamily="34" charset="-120"/>
              </a:rPr>
              <a:t>2024 yılında yenilenebilir enerji tedariki veya I-REC sertifikası bulunmadığından piyasa bazlı (market-based) değer konum bazlı değere eşittir.</a:t>
            </a:r>
            <a:pPr indent="0" marL="0">
              <a:buNone/>
            </a:pPr>
            <a:r>
              <a:rPr lang="tr-TR" altLang="en-US" sz="800" dirty="0">
                <a:solidFill>
                  <a:srgbClr val="5D6578"/>
                </a:solidFill>
                <a:latin typeface="Arial" pitchFamily="34" charset="0"/>
                <a:ea typeface="Arial" pitchFamily="34" charset="-122"/>
                <a:cs typeface="Arial" pitchFamily="34" charset="-120"/>
              </a:rPr>
              <a:t>  s.39</a:t>
            </a:r>
            <a:endParaRPr lang="tr-TR" sz="1100" dirty="0"/>
          </a:p>
        </p:txBody>
      </p:sp>
      <p:sp>
        <p:nvSpPr>
          <p:cNvPr id="11" name="Shape 9"/>
          <p:cNvSpPr/>
          <p:nvPr/>
        </p:nvSpPr>
        <p:spPr>
          <a:xfrm>
            <a:off x="548640" y="4334256"/>
            <a:ext cx="45720" cy="713232"/>
          </a:xfrm>
          <a:prstGeom prst="rect">
            <a:avLst/>
          </a:prstGeom>
          <a:solidFill>
            <a:srgbClr val="18233E"/>
          </a:solidFill>
          <a:ln w="12700">
            <a:solidFill>
              <a:srgbClr val="18233E"/>
            </a:solidFill>
            <a:prstDash val="solid"/>
          </a:ln>
        </p:spPr>
      </p:sp>
      <p:sp>
        <p:nvSpPr>
          <p:cNvPr id="12" name="Text 10"/>
          <p:cNvSpPr/>
          <p:nvPr/>
        </p:nvSpPr>
        <p:spPr>
          <a:xfrm>
            <a:off x="685800" y="4297680"/>
            <a:ext cx="5303520" cy="786384"/>
          </a:xfrm>
          <a:prstGeom prst="rect">
            <a:avLst/>
          </a:prstGeom>
          <a:noFill/>
          <a:ln/>
        </p:spPr>
        <p:txBody>
          <a:bodyPr wrap="square" rtlCol="0" anchor="t">
            <a:normAutofit/>
          </a:bodyPr>
          <a:lstStyle/>
          <a:p>
            <a:pPr indent="0" marL="0">
              <a:buNone/>
            </a:pPr>
            <a:r>
              <a:rPr lang="tr-TR" altLang="en-US" sz="1100" dirty="0">
                <a:solidFill>
                  <a:srgbClr val="121212"/>
                </a:solidFill>
                <a:latin typeface="Arial" pitchFamily="34" charset="0"/>
                <a:ea typeface="Arial" pitchFamily="34" charset="-122"/>
                <a:cs typeface="Arial" pitchFamily="34" charset="-120"/>
              </a:rPr>
              <a:t>Sıfır Atık Belgesi hedefimize 2024 yılında ulaşamadık ve atıklarımızın tehlikeli-tehlikesiz ayrımına dayalı sınıflandırma sistemini henüz kuramadık.</a:t>
            </a:r>
            <a:pPr indent="0" marL="0">
              <a:buNone/>
            </a:pPr>
            <a:r>
              <a:rPr lang="tr-TR" altLang="en-US" sz="800" dirty="0">
                <a:solidFill>
                  <a:srgbClr val="5D6578"/>
                </a:solidFill>
                <a:latin typeface="Arial" pitchFamily="34" charset="0"/>
                <a:ea typeface="Arial" pitchFamily="34" charset="-122"/>
                <a:cs typeface="Arial" pitchFamily="34" charset="-120"/>
              </a:rPr>
              <a:t>  s.7</a:t>
            </a:r>
            <a:endParaRPr lang="tr-TR" sz="1100" dirty="0"/>
          </a:p>
        </p:txBody>
      </p:sp>
      <p:sp>
        <p:nvSpPr>
          <p:cNvPr id="13" name="Shape 11"/>
          <p:cNvSpPr/>
          <p:nvPr/>
        </p:nvSpPr>
        <p:spPr>
          <a:xfrm>
            <a:off x="548640" y="5202936"/>
            <a:ext cx="45720" cy="713232"/>
          </a:xfrm>
          <a:prstGeom prst="rect">
            <a:avLst/>
          </a:prstGeom>
          <a:solidFill>
            <a:srgbClr val="18233E"/>
          </a:solidFill>
          <a:ln w="12700">
            <a:solidFill>
              <a:srgbClr val="18233E"/>
            </a:solidFill>
            <a:prstDash val="solid"/>
          </a:ln>
        </p:spPr>
      </p:sp>
      <p:sp>
        <p:nvSpPr>
          <p:cNvPr id="14" name="Text 12"/>
          <p:cNvSpPr/>
          <p:nvPr/>
        </p:nvSpPr>
        <p:spPr>
          <a:xfrm>
            <a:off x="685800" y="5166360"/>
            <a:ext cx="5303520" cy="786384"/>
          </a:xfrm>
          <a:prstGeom prst="rect">
            <a:avLst/>
          </a:prstGeom>
          <a:noFill/>
          <a:ln/>
        </p:spPr>
        <p:txBody>
          <a:bodyPr wrap="square" rtlCol="0" anchor="t">
            <a:normAutofit/>
          </a:bodyPr>
          <a:lstStyle/>
          <a:p>
            <a:pPr indent="0" marL="0">
              <a:buNone/>
            </a:pPr>
            <a:r>
              <a:rPr lang="tr-TR" altLang="en-US" sz="1100" dirty="0">
                <a:solidFill>
                  <a:srgbClr val="121212"/>
                </a:solidFill>
                <a:latin typeface="Arial" pitchFamily="34" charset="0"/>
                <a:ea typeface="Arial" pitchFamily="34" charset="-122"/>
                <a:cs typeface="Arial" pitchFamily="34" charset="-120"/>
              </a:rPr>
              <a:t>Hadımköy’deki santral projemiz, depo yenileme çalışmaları nedeniyle planlanandan daha uzun sürmektedir.</a:t>
            </a:r>
            <a:pPr indent="0" marL="0">
              <a:buNone/>
            </a:pPr>
            <a:r>
              <a:rPr lang="tr-TR" altLang="en-US" sz="800" dirty="0">
                <a:solidFill>
                  <a:srgbClr val="5D6578"/>
                </a:solidFill>
                <a:latin typeface="Arial" pitchFamily="34" charset="0"/>
                <a:ea typeface="Arial" pitchFamily="34" charset="-122"/>
                <a:cs typeface="Arial" pitchFamily="34" charset="-120"/>
              </a:rPr>
              <a:t>  s.7</a:t>
            </a:r>
            <a:endParaRPr lang="tr-TR" sz="1100" dirty="0"/>
          </a:p>
        </p:txBody>
      </p:sp>
      <p:sp>
        <p:nvSpPr>
          <p:cNvPr id="15" name="Shape 13"/>
          <p:cNvSpPr/>
          <p:nvPr/>
        </p:nvSpPr>
        <p:spPr>
          <a:xfrm>
            <a:off x="6172200" y="1728216"/>
            <a:ext cx="45720" cy="713232"/>
          </a:xfrm>
          <a:prstGeom prst="rect">
            <a:avLst/>
          </a:prstGeom>
          <a:solidFill>
            <a:srgbClr val="18233E"/>
          </a:solidFill>
          <a:ln w="12700">
            <a:solidFill>
              <a:srgbClr val="18233E"/>
            </a:solidFill>
            <a:prstDash val="solid"/>
          </a:ln>
        </p:spPr>
      </p:sp>
      <p:sp>
        <p:nvSpPr>
          <p:cNvPr id="16" name="Text 14"/>
          <p:cNvSpPr/>
          <p:nvPr/>
        </p:nvSpPr>
        <p:spPr>
          <a:xfrm>
            <a:off x="6309360" y="1691640"/>
            <a:ext cx="5303520" cy="786384"/>
          </a:xfrm>
          <a:prstGeom prst="rect">
            <a:avLst/>
          </a:prstGeom>
          <a:noFill/>
          <a:ln/>
        </p:spPr>
        <p:txBody>
          <a:bodyPr wrap="square" rtlCol="0" anchor="t">
            <a:normAutofit/>
          </a:bodyPr>
          <a:lstStyle/>
          <a:p>
            <a:pPr indent="0" marL="0">
              <a:buNone/>
            </a:pPr>
            <a:r>
              <a:rPr lang="tr-TR" altLang="en-US" sz="1100" dirty="0">
                <a:solidFill>
                  <a:srgbClr val="121212"/>
                </a:solidFill>
                <a:latin typeface="Arial" pitchFamily="34" charset="0"/>
                <a:ea typeface="Arial" pitchFamily="34" charset="-122"/>
                <a:cs typeface="Arial" pitchFamily="34" charset="-120"/>
              </a:rPr>
              <a:t>Euro 7 standardındaki araçların seri üretimi başlamadığından filo yenilememizi Euro 6 ile sürdürüyoruz.</a:t>
            </a:r>
            <a:pPr indent="0" marL="0">
              <a:buNone/>
            </a:pPr>
            <a:r>
              <a:rPr lang="tr-TR" altLang="en-US" sz="800" dirty="0">
                <a:solidFill>
                  <a:srgbClr val="5D6578"/>
                </a:solidFill>
                <a:latin typeface="Arial" pitchFamily="34" charset="0"/>
                <a:ea typeface="Arial" pitchFamily="34" charset="-122"/>
                <a:cs typeface="Arial" pitchFamily="34" charset="-120"/>
              </a:rPr>
              <a:t>  s.7</a:t>
            </a:r>
            <a:endParaRPr lang="tr-TR" sz="1100" dirty="0"/>
          </a:p>
        </p:txBody>
      </p:sp>
      <p:sp>
        <p:nvSpPr>
          <p:cNvPr id="17" name="Shape 15"/>
          <p:cNvSpPr/>
          <p:nvPr/>
        </p:nvSpPr>
        <p:spPr>
          <a:xfrm>
            <a:off x="6172200" y="2596896"/>
            <a:ext cx="45720" cy="713232"/>
          </a:xfrm>
          <a:prstGeom prst="rect">
            <a:avLst/>
          </a:prstGeom>
          <a:solidFill>
            <a:srgbClr val="18233E"/>
          </a:solidFill>
          <a:ln w="12700">
            <a:solidFill>
              <a:srgbClr val="18233E"/>
            </a:solidFill>
            <a:prstDash val="solid"/>
          </a:ln>
        </p:spPr>
      </p:sp>
      <p:sp>
        <p:nvSpPr>
          <p:cNvPr id="18" name="Text 16"/>
          <p:cNvSpPr/>
          <p:nvPr/>
        </p:nvSpPr>
        <p:spPr>
          <a:xfrm>
            <a:off x="6309360" y="2560320"/>
            <a:ext cx="5303520" cy="786384"/>
          </a:xfrm>
          <a:prstGeom prst="rect">
            <a:avLst/>
          </a:prstGeom>
          <a:noFill/>
          <a:ln/>
        </p:spPr>
        <p:txBody>
          <a:bodyPr wrap="square" rtlCol="0" anchor="t">
            <a:normAutofit/>
          </a:bodyPr>
          <a:lstStyle/>
          <a:p>
            <a:pPr indent="0" marL="0">
              <a:buNone/>
            </a:pPr>
            <a:r>
              <a:rPr lang="tr-TR" altLang="en-US" sz="1100" dirty="0">
                <a:solidFill>
                  <a:srgbClr val="121212"/>
                </a:solidFill>
                <a:latin typeface="Arial" pitchFamily="34" charset="0"/>
                <a:ea typeface="Arial" pitchFamily="34" charset="-122"/>
                <a:cs typeface="Arial" pitchFamily="34" charset="-120"/>
              </a:rPr>
              <a:t>2024 yılı başında gerçekleştirilen ankette veri toplama süreci tamamlanmış; sonuçların analizi ve buna dayalı aksiyon planı bir sonraki döneme bırakılmıştır.</a:t>
            </a:r>
            <a:pPr indent="0" marL="0">
              <a:buNone/>
            </a:pPr>
            <a:r>
              <a:rPr lang="tr-TR" altLang="en-US" sz="800" dirty="0">
                <a:solidFill>
                  <a:srgbClr val="5D6578"/>
                </a:solidFill>
                <a:latin typeface="Arial" pitchFamily="34" charset="0"/>
                <a:ea typeface="Arial" pitchFamily="34" charset="-122"/>
                <a:cs typeface="Arial" pitchFamily="34" charset="-120"/>
              </a:rPr>
              <a:t>  s.55</a:t>
            </a:r>
            <a:endParaRPr lang="tr-TR" sz="1100" dirty="0"/>
          </a:p>
        </p:txBody>
      </p:sp>
      <p:sp>
        <p:nvSpPr>
          <p:cNvPr id="19" name="Shape 17"/>
          <p:cNvSpPr/>
          <p:nvPr/>
        </p:nvSpPr>
        <p:spPr>
          <a:xfrm>
            <a:off x="6172200" y="3465576"/>
            <a:ext cx="45720" cy="713232"/>
          </a:xfrm>
          <a:prstGeom prst="rect">
            <a:avLst/>
          </a:prstGeom>
          <a:solidFill>
            <a:srgbClr val="18233E"/>
          </a:solidFill>
          <a:ln w="12700">
            <a:solidFill>
              <a:srgbClr val="18233E"/>
            </a:solidFill>
            <a:prstDash val="solid"/>
          </a:ln>
        </p:spPr>
      </p:sp>
      <p:sp>
        <p:nvSpPr>
          <p:cNvPr id="20" name="Text 18"/>
          <p:cNvSpPr/>
          <p:nvPr/>
        </p:nvSpPr>
        <p:spPr>
          <a:xfrm>
            <a:off x="6309360" y="3429000"/>
            <a:ext cx="5303520" cy="786384"/>
          </a:xfrm>
          <a:prstGeom prst="rect">
            <a:avLst/>
          </a:prstGeom>
          <a:noFill/>
          <a:ln/>
        </p:spPr>
        <p:txBody>
          <a:bodyPr wrap="square" rtlCol="0" anchor="t">
            <a:normAutofit/>
          </a:bodyPr>
          <a:lstStyle/>
          <a:p>
            <a:pPr indent="0" marL="0">
              <a:buNone/>
            </a:pPr>
            <a:r>
              <a:rPr lang="tr-TR" altLang="en-US" sz="1100" dirty="0">
                <a:solidFill>
                  <a:srgbClr val="121212"/>
                </a:solidFill>
                <a:latin typeface="Arial" pitchFamily="34" charset="0"/>
                <a:ea typeface="Arial" pitchFamily="34" charset="-122"/>
                <a:cs typeface="Arial" pitchFamily="34" charset="-120"/>
              </a:rPr>
              <a:t>2024 raporlama döneminde ENCO’nun faaliyet yapısında, değer zincirinde ve paydaş beklentilerinde önceliklendirme sonuçlarını değiştirecek nitelikte bir gelişme yaşanmadığından, bir önceki dönemde yürütülen analizin sonuçları 2024 yılı için de geçerliliğini korumaktadır.</a:t>
            </a:r>
            <a:pPr indent="0" marL="0">
              <a:buNone/>
            </a:pPr>
            <a:r>
              <a:rPr lang="tr-TR" altLang="en-US" sz="800" dirty="0">
                <a:solidFill>
                  <a:srgbClr val="5D6578"/>
                </a:solidFill>
                <a:latin typeface="Arial" pitchFamily="34" charset="0"/>
                <a:ea typeface="Arial" pitchFamily="34" charset="-122"/>
                <a:cs typeface="Arial" pitchFamily="34" charset="-120"/>
              </a:rPr>
              <a:t>  s.25</a:t>
            </a:r>
            <a:endParaRPr lang="tr-TR" sz="1100" dirty="0"/>
          </a:p>
        </p:txBody>
      </p:sp>
      <p:sp>
        <p:nvSpPr>
          <p:cNvPr id="21" name="Shape 19"/>
          <p:cNvSpPr/>
          <p:nvPr/>
        </p:nvSpPr>
        <p:spPr>
          <a:xfrm>
            <a:off x="6172200" y="4334256"/>
            <a:ext cx="45720" cy="713232"/>
          </a:xfrm>
          <a:prstGeom prst="rect">
            <a:avLst/>
          </a:prstGeom>
          <a:solidFill>
            <a:srgbClr val="18233E"/>
          </a:solidFill>
          <a:ln w="12700">
            <a:solidFill>
              <a:srgbClr val="18233E"/>
            </a:solidFill>
            <a:prstDash val="solid"/>
          </a:ln>
        </p:spPr>
      </p:sp>
      <p:sp>
        <p:nvSpPr>
          <p:cNvPr id="22" name="Text 20"/>
          <p:cNvSpPr/>
          <p:nvPr/>
        </p:nvSpPr>
        <p:spPr>
          <a:xfrm>
            <a:off x="6309360" y="4297680"/>
            <a:ext cx="5303520" cy="786384"/>
          </a:xfrm>
          <a:prstGeom prst="rect">
            <a:avLst/>
          </a:prstGeom>
          <a:noFill/>
          <a:ln/>
        </p:spPr>
        <p:txBody>
          <a:bodyPr wrap="square" rtlCol="0" anchor="t">
            <a:normAutofit/>
          </a:bodyPr>
          <a:lstStyle/>
          <a:p>
            <a:pPr indent="0" marL="0">
              <a:buNone/>
            </a:pPr>
            <a:r>
              <a:rPr lang="tr-TR" altLang="en-US" sz="1100" b="1" dirty="0">
                <a:solidFill>
                  <a:srgbClr val="18233E"/>
                </a:solidFill>
                <a:latin typeface="Arial" pitchFamily="34" charset="0"/>
                <a:ea typeface="Arial" pitchFamily="34" charset="-122"/>
                <a:cs typeface="Arial" pitchFamily="34" charset="-120"/>
              </a:rPr>
              <a:t>Biyoçeşitlilik · 2024 Yılı Performansı: </a:t>
            </a:r>
            <a:pPr indent="0" marL="0">
              <a:buNone/>
            </a:pPr>
            <a:r>
              <a:rPr lang="tr-TR" altLang="en-US" sz="1100" dirty="0">
                <a:solidFill>
                  <a:srgbClr val="121212"/>
                </a:solidFill>
                <a:latin typeface="Arial" pitchFamily="34" charset="0"/>
                <a:ea typeface="Arial" pitchFamily="34" charset="-122"/>
                <a:cs typeface="Arial" pitchFamily="34" charset="-120"/>
              </a:rPr>
              <a:t>Henüz başlamadı. Araçlar yalnızca su ile yıkanmaktadır.</a:t>
            </a:r>
            <a:pPr indent="0" marL="0">
              <a:buNone/>
            </a:pPr>
            <a:r>
              <a:rPr lang="tr-TR" altLang="en-US" sz="800" dirty="0">
                <a:solidFill>
                  <a:srgbClr val="5D6578"/>
                </a:solidFill>
                <a:latin typeface="Arial" pitchFamily="34" charset="0"/>
                <a:ea typeface="Arial" pitchFamily="34" charset="-122"/>
                <a:cs typeface="Arial" pitchFamily="34" charset="-120"/>
              </a:rPr>
              <a:t>  s.22</a:t>
            </a:r>
            <a:endParaRPr lang="tr-TR" sz="1100" dirty="0"/>
          </a:p>
        </p:txBody>
      </p:sp>
      <p:sp>
        <p:nvSpPr>
          <p:cNvPr id="23" name="Shape 21"/>
          <p:cNvSpPr/>
          <p:nvPr/>
        </p:nvSpPr>
        <p:spPr>
          <a:xfrm>
            <a:off x="6172200" y="5202936"/>
            <a:ext cx="45720" cy="713232"/>
          </a:xfrm>
          <a:prstGeom prst="rect">
            <a:avLst/>
          </a:prstGeom>
          <a:solidFill>
            <a:srgbClr val="18233E"/>
          </a:solidFill>
          <a:ln w="12700">
            <a:solidFill>
              <a:srgbClr val="18233E"/>
            </a:solidFill>
            <a:prstDash val="solid"/>
          </a:ln>
        </p:spPr>
      </p:sp>
      <p:sp>
        <p:nvSpPr>
          <p:cNvPr id="24" name="Text 22"/>
          <p:cNvSpPr/>
          <p:nvPr/>
        </p:nvSpPr>
        <p:spPr>
          <a:xfrm>
            <a:off x="6309360" y="5166360"/>
            <a:ext cx="5303520" cy="786384"/>
          </a:xfrm>
          <a:prstGeom prst="rect">
            <a:avLst/>
          </a:prstGeom>
          <a:noFill/>
          <a:ln/>
        </p:spPr>
        <p:txBody>
          <a:bodyPr wrap="square" rtlCol="0" anchor="t">
            <a:normAutofit/>
          </a:bodyPr>
          <a:lstStyle/>
          <a:p>
            <a:pPr indent="0" marL="0">
              <a:buNone/>
            </a:pPr>
            <a:r>
              <a:rPr lang="tr-TR" altLang="en-US" sz="1100" dirty="0">
                <a:solidFill>
                  <a:srgbClr val="121212"/>
                </a:solidFill>
                <a:latin typeface="Arial" pitchFamily="34" charset="0"/>
                <a:ea typeface="Arial" pitchFamily="34" charset="-122"/>
                <a:cs typeface="Arial" pitchFamily="34" charset="-120"/>
              </a:rPr>
              <a:t>Riskleri tespit edilen tedarikçi sayısı</a:t>
            </a:r>
            <a:pPr indent="0" marL="0">
              <a:buNone/>
            </a:pPr>
            <a:r>
              <a:rPr lang="tr-TR" altLang="en-US" sz="1100" dirty="0">
                <a:solidFill>
                  <a:srgbClr val="121212"/>
                </a:solidFill>
                <a:latin typeface="Arial" pitchFamily="34" charset="0"/>
                <a:ea typeface="Arial" pitchFamily="34" charset="-122"/>
                <a:cs typeface="Arial" pitchFamily="34" charset="-120"/>
              </a:rPr>
              <a:t>: -</a:t>
            </a:r>
            <a:pPr indent="0" marL="0">
              <a:buNone/>
            </a:pPr>
            <a:r>
              <a:rPr lang="tr-TR" altLang="en-US" sz="800" dirty="0">
                <a:solidFill>
                  <a:srgbClr val="5D6578"/>
                </a:solidFill>
                <a:latin typeface="Arial" pitchFamily="34" charset="0"/>
                <a:ea typeface="Arial" pitchFamily="34" charset="-122"/>
                <a:cs typeface="Arial" pitchFamily="34" charset="-120"/>
              </a:rPr>
              <a:t>  s.50</a:t>
            </a:r>
            <a:endParaRPr lang="tr-TR" sz="1100" dirty="0"/>
          </a:p>
        </p:txBody>
      </p:sp>
      <p:sp>
        <p:nvSpPr>
          <p:cNvPr id="25" name="Text 23"/>
          <p:cNvSpPr/>
          <p:nvPr/>
        </p:nvSpPr>
        <p:spPr>
          <a:xfrm>
            <a:off x="548640" y="6035040"/>
            <a:ext cx="11064240" cy="292608"/>
          </a:xfrm>
          <a:prstGeom prst="rect">
            <a:avLst/>
          </a:prstGeom>
          <a:noFill/>
          <a:ln/>
        </p:spPr>
        <p:txBody>
          <a:bodyPr wrap="square" rtlCol="0" anchor="ctr"/>
          <a:lstStyle/>
          <a:p>
            <a:pPr indent="0" marL="0">
              <a:buNone/>
            </a:pPr>
            <a:r>
              <a:rPr lang="tr-TR" altLang="en-US" sz="800" dirty="0">
                <a:solidFill>
                  <a:srgbClr val="5D6578"/>
                </a:solidFill>
                <a:latin typeface="Arial" pitchFamily="34" charset="0"/>
                <a:ea typeface="Arial" pitchFamily="34" charset="-122"/>
                <a:cs typeface="Arial" pitchFamily="34" charset="-120"/>
              </a:rPr>
              <a:t>Kaynak: ENCO 2024 Sürdürülebilirlik Raporu, s.6, s.39, s.7, s.55, s.25, s.22, s.50</a:t>
            </a:r>
            <a:endParaRPr lang="tr-TR"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365760"/>
            <a:ext cx="649224" cy="256032"/>
          </a:xfrm>
          <a:prstGeom prst="rect">
            <a:avLst/>
          </a:prstGeom>
          <a:solidFill>
            <a:srgbClr val="18233E"/>
          </a:solidFill>
          <a:ln/>
        </p:spPr>
        <p:txBody>
          <a:bodyPr wrap="square" lIns="0" tIns="76200" rIns="76200" bIns="0" rtlCol="0" anchor="ctr"/>
          <a:lstStyle/>
          <a:p>
            <a:pPr indent="0" marL="0">
              <a:buNone/>
            </a:pPr>
            <a:r>
              <a:rPr lang="tr-TR" altLang="en-US" sz="900" b="1" spc="50" kern="0" dirty="0">
                <a:solidFill>
                  <a:srgbClr val="FFFFFF"/>
                </a:solidFill>
                <a:latin typeface="Arial" pitchFamily="34" charset="0"/>
                <a:ea typeface="Arial" pitchFamily="34" charset="-122"/>
                <a:cs typeface="Arial" pitchFamily="34" charset="-120"/>
              </a:rPr>
              <a:t>EKLER</a:t>
            </a:r>
            <a:endParaRPr lang="tr-TR" sz="900" dirty="0"/>
          </a:p>
        </p:txBody>
      </p:sp>
      <p:sp>
        <p:nvSpPr>
          <p:cNvPr id="3" name="Text 1"/>
          <p:cNvSpPr/>
          <p:nvPr/>
        </p:nvSpPr>
        <p:spPr>
          <a:xfrm>
            <a:off x="548640" y="713232"/>
            <a:ext cx="10149840" cy="566928"/>
          </a:xfrm>
          <a:prstGeom prst="rect">
            <a:avLst/>
          </a:prstGeom>
          <a:noFill/>
          <a:ln/>
        </p:spPr>
        <p:txBody>
          <a:bodyPr wrap="square" rtlCol="0" anchor="t">
            <a:normAutofit/>
          </a:bodyPr>
          <a:lstStyle/>
          <a:p>
            <a:pPr indent="0" marL="0">
              <a:buNone/>
            </a:pPr>
            <a:r>
              <a:rPr lang="tr-TR" altLang="en-US" sz="2600" b="1" dirty="0">
                <a:solidFill>
                  <a:srgbClr val="18233E"/>
                </a:solidFill>
                <a:latin typeface="Arial" pitchFamily="34" charset="0"/>
                <a:ea typeface="Arial" pitchFamily="34" charset="-122"/>
                <a:cs typeface="Arial" pitchFamily="34" charset="-120"/>
              </a:rPr>
              <a:t>Kaynak ve yöntem</a:t>
            </a:r>
            <a:endParaRPr lang="tr-TR" sz="2600" dirty="0"/>
          </a:p>
        </p:txBody>
      </p:sp>
      <p:sp>
        <p:nvSpPr>
          <p:cNvPr id="4" name="Text 2"/>
          <p:cNvSpPr/>
          <p:nvPr/>
        </p:nvSpPr>
        <p:spPr>
          <a:xfrm>
            <a:off x="548640" y="1463040"/>
            <a:ext cx="11064240" cy="2651760"/>
          </a:xfrm>
          <a:prstGeom prst="rect">
            <a:avLst/>
          </a:prstGeom>
          <a:noFill/>
          <a:ln/>
        </p:spPr>
        <p:txBody>
          <a:bodyPr wrap="square" rtlCol="0" anchor="t"/>
          <a:lstStyle/>
          <a:p>
            <a:pPr marL="177800" indent="-177800">
              <a:spcAft>
                <a:spcPts val="600"/>
              </a:spcAft>
              <a:buSzPct val="100000"/>
              <a:buChar char="•"/>
            </a:pPr>
            <a:r>
              <a:rPr lang="tr-TR" altLang="en-US" sz="1200" dirty="0">
                <a:solidFill>
                  <a:srgbClr val="121212"/>
                </a:solidFill>
                <a:latin typeface="Arial" pitchFamily="34" charset="0"/>
                <a:ea typeface="Arial" pitchFamily="34" charset="-122"/>
                <a:cs typeface="Arial" pitchFamily="34" charset="-120"/>
              </a:rPr>
              <a:t>Kaynak: ENCO 2024 Sürdürülebilirlik Raporu (etkileşimli PDF). Sayfa numaraları bu PDF'e aittir.</a:t>
            </a:r>
            <a:endParaRPr lang="tr-TR" sz="1200" dirty="0"/>
          </a:p>
          <a:p>
            <a:pPr marL="177800" indent="-177800">
              <a:spcAft>
                <a:spcPts val="600"/>
              </a:spcAft>
              <a:buSzPct val="100000"/>
              <a:buChar char="•"/>
            </a:pPr>
            <a:r>
              <a:rPr lang="tr-TR" altLang="en-US" sz="1200" dirty="0">
                <a:solidFill>
                  <a:srgbClr val="121212"/>
                </a:solidFill>
                <a:latin typeface="Arial" pitchFamily="34" charset="0"/>
                <a:ea typeface="Arial" pitchFamily="34" charset="-122"/>
                <a:cs typeface="Arial" pitchFamily="34" charset="-120"/>
              </a:rPr>
              <a:t>Tüm değerler rapordan birebir alınmıştır. Hesaplanan tek seri, taşıma işi paylarıdır (grafikte işaretli).</a:t>
            </a:r>
            <a:endParaRPr lang="tr-TR" sz="1200" dirty="0"/>
          </a:p>
          <a:p>
            <a:pPr marL="177800" indent="-177800">
              <a:spcAft>
                <a:spcPts val="600"/>
              </a:spcAft>
              <a:buSzPct val="100000"/>
              <a:buChar char="•"/>
            </a:pPr>
            <a:r>
              <a:rPr lang="tr-TR" altLang="en-US" sz="1200" dirty="0">
                <a:solidFill>
                  <a:srgbClr val="121212"/>
                </a:solidFill>
                <a:latin typeface="Arial" pitchFamily="34" charset="0"/>
                <a:ea typeface="Arial" pitchFamily="34" charset="-122"/>
                <a:cs typeface="Arial" pitchFamily="34" charset="-120"/>
              </a:rPr>
              <a:t>Bu sunum canlı veri içermez; rapordaki değerlerin sabit bir kopyasıdır.</a:t>
            </a:r>
            <a:endParaRPr lang="tr-TR" sz="1200" dirty="0"/>
          </a:p>
          <a:p>
            <a:pPr marL="177800" indent="-177800">
              <a:spcAft>
                <a:spcPts val="600"/>
              </a:spcAft>
              <a:buSzPct val="100000"/>
              <a:buChar char="•"/>
            </a:pPr>
            <a:r>
              <a:rPr lang="tr-TR" altLang="en-US" sz="1200" dirty="0">
                <a:solidFill>
                  <a:srgbClr val="121212"/>
                </a:solidFill>
                <a:latin typeface="Arial" pitchFamily="34" charset="0"/>
                <a:ea typeface="Arial" pitchFamily="34" charset="-122"/>
                <a:cs typeface="Arial" pitchFamily="34" charset="-120"/>
              </a:rPr>
              <a:t>Bu rapor bağımsız dış güvenceye tabi tutulmamıştır.</a:t>
            </a:r>
            <a:endParaRPr lang="tr-TR" sz="1200" dirty="0"/>
          </a:p>
        </p:txBody>
      </p:sp>
      <p:sp>
        <p:nvSpPr>
          <p:cNvPr id="5" name="Text 3"/>
          <p:cNvSpPr/>
          <p:nvPr/>
        </p:nvSpPr>
        <p:spPr>
          <a:xfrm>
            <a:off x="548640" y="4206240"/>
            <a:ext cx="5486400" cy="320040"/>
          </a:xfrm>
          <a:prstGeom prst="rect">
            <a:avLst/>
          </a:prstGeom>
          <a:noFill/>
          <a:ln/>
        </p:spPr>
        <p:txBody>
          <a:bodyPr wrap="square" rtlCol="0" anchor="t"/>
          <a:lstStyle/>
          <a:p>
            <a:pPr indent="0" marL="0">
              <a:buNone/>
            </a:pPr>
            <a:r>
              <a:rPr lang="tr-TR" altLang="en-US" sz="1200" b="1" dirty="0">
                <a:solidFill>
                  <a:srgbClr val="18233E"/>
                </a:solidFill>
                <a:latin typeface="Arial" pitchFamily="34" charset="0"/>
                <a:ea typeface="Arial" pitchFamily="34" charset="-122"/>
                <a:cs typeface="Arial" pitchFamily="34" charset="-120"/>
              </a:rPr>
              <a:t>Dış kaynaklar</a:t>
            </a:r>
            <a:endParaRPr lang="tr-TR" sz="1200" dirty="0"/>
          </a:p>
        </p:txBody>
      </p:sp>
      <p:sp>
        <p:nvSpPr>
          <p:cNvPr id="6" name="Text 4"/>
          <p:cNvSpPr/>
          <p:nvPr/>
        </p:nvSpPr>
        <p:spPr>
          <a:xfrm>
            <a:off x="548640" y="4526280"/>
            <a:ext cx="7315200" cy="1371600"/>
          </a:xfrm>
          <a:prstGeom prst="rect">
            <a:avLst/>
          </a:prstGeom>
          <a:noFill/>
          <a:ln/>
        </p:spPr>
        <p:txBody>
          <a:bodyPr wrap="square" rtlCol="0" anchor="t"/>
          <a:lstStyle/>
          <a:p>
            <a:pPr indent="0" marL="0">
              <a:buNone/>
            </a:pPr>
            <a:r>
              <a:rPr lang="tr-TR" altLang="en-US" sz="1200" u="sng" dirty="0">
                <a:solidFill>
                  <a:srgbClr val="004481"/>
                </a:solidFill>
                <a:latin typeface="Arial" pitchFamily="34" charset="0"/>
                <a:ea typeface="Arial" pitchFamily="34" charset="-122"/>
                <a:cs typeface="Arial" pitchFamily="34" charset="-120"/>
                <a:hlinkClick r:id="rId1" invalidUrl="" action="" tgtFrame="" tooltip="https://www.globalreporting.org/standards/" history="1" highlightClick="0" endSnd="0">
                  <a:extLst>
                    <a:ext uri="{A12FA001-AC4F-418D-AE19-62706E023703}">
                      <ahyp:hlinkClr xmlns:ahyp="http://schemas.microsoft.com/office/drawing/2018/hyperlinkcolor" val="tx"/>
                    </a:ext>
                  </a:extLst>
                </a:hlinkClick>
              </a:rPr>
              <a:t>GRI Standards — globalreporting.org</a:t>
            </a:r>
            <a:endParaRPr lang="tr-TR" sz="1200" dirty="0"/>
          </a:p>
          <a:p>
            <a:pPr indent="0" marL="0">
              <a:buNone/>
            </a:pPr>
            <a:r>
              <a:rPr lang="tr-TR" altLang="en-US" sz="1200" u="sng" dirty="0">
                <a:solidFill>
                  <a:srgbClr val="004481"/>
                </a:solidFill>
                <a:latin typeface="Arial" pitchFamily="34" charset="0"/>
                <a:ea typeface="Arial" pitchFamily="34" charset="-122"/>
                <a:cs typeface="Arial" pitchFamily="34" charset="-120"/>
                <a:hlinkClick r:id="rId2" invalidUrl="" action="" tgtFrame="" tooltip="https://ghgprotocol.org/" history="1" highlightClick="0" endSnd="0">
                  <a:extLst>
                    <a:ext uri="{A12FA001-AC4F-418D-AE19-62706E023703}">
                      <ahyp:hlinkClr xmlns:ahyp="http://schemas.microsoft.com/office/drawing/2018/hyperlinkcolor" val="tx"/>
                    </a:ext>
                  </a:extLst>
                </a:hlinkClick>
              </a:rPr>
              <a:t>GHG Protocol — ghgprotocol.org</a:t>
            </a:r>
            <a:endParaRPr lang="tr-TR" sz="1200" dirty="0"/>
          </a:p>
          <a:p>
            <a:pPr indent="0" marL="0">
              <a:buNone/>
            </a:pPr>
            <a:r>
              <a:rPr lang="tr-TR" altLang="en-US" sz="1200" u="sng" dirty="0">
                <a:solidFill>
                  <a:srgbClr val="004481"/>
                </a:solidFill>
                <a:latin typeface="Arial" pitchFamily="34" charset="0"/>
                <a:ea typeface="Arial" pitchFamily="34" charset="-122"/>
                <a:cs typeface="Arial" pitchFamily="34" charset="-120"/>
                <a:hlinkClick r:id="rId3" invalidUrl="" action="" tgtFrame="" tooltip="https://www.gov.uk/government/collections/government-conversion-factors-for-company-reporting" history="1" highlightClick="0" endSnd="0">
                  <a:extLst>
                    <a:ext uri="{A12FA001-AC4F-418D-AE19-62706E023703}">
                      <ahyp:hlinkClr xmlns:ahyp="http://schemas.microsoft.com/office/drawing/2018/hyperlinkcolor" val="tx"/>
                    </a:ext>
                  </a:extLst>
                </a:hlinkClick>
              </a:rPr>
              <a:t>DEFRA dönüşüm faktörleri — gov.uk</a:t>
            </a:r>
            <a:endParaRPr lang="tr-TR" sz="1200" dirty="0"/>
          </a:p>
          <a:p>
            <a:pPr indent="0" marL="0">
              <a:buNone/>
            </a:pPr>
            <a:r>
              <a:rPr lang="tr-TR" altLang="en-US" sz="1200" u="sng" dirty="0">
                <a:solidFill>
                  <a:srgbClr val="004481"/>
                </a:solidFill>
                <a:latin typeface="Arial" pitchFamily="34" charset="0"/>
                <a:ea typeface="Arial" pitchFamily="34" charset="-122"/>
                <a:cs typeface="Arial" pitchFamily="34" charset="-120"/>
                <a:hlinkClick r:id="rId4" invalidUrl="" action="" tgtFrame="" tooltip="https://kakdbyqwzfprjrgkapqv.supabase.co/storage/v1/object/public/media/legacy/documents/01J7GRGRP3RDKT7VMJV9Y846Q4.pdf" history="1" highlightClick="0" endSnd="0">
                  <a:extLst>
                    <a:ext uri="{A12FA001-AC4F-418D-AE19-62706E023703}">
                      <ahyp:hlinkClr xmlns:ahyp="http://schemas.microsoft.com/office/drawing/2018/hyperlinkcolor" val="tx"/>
                    </a:ext>
                  </a:extLst>
                </a:hlinkClick>
              </a:rPr>
              <a:t>2023 raporu (PDF, İngilizce)</a:t>
            </a:r>
            <a:endParaRPr lang="tr-TR" sz="1200" dirty="0"/>
          </a:p>
        </p:txBody>
      </p:sp>
      <p:sp>
        <p:nvSpPr>
          <p:cNvPr id="7" name="Text 5"/>
          <p:cNvSpPr/>
          <p:nvPr/>
        </p:nvSpPr>
        <p:spPr>
          <a:xfrm>
            <a:off x="548640" y="6035040"/>
            <a:ext cx="11064240" cy="292608"/>
          </a:xfrm>
          <a:prstGeom prst="rect">
            <a:avLst/>
          </a:prstGeom>
          <a:noFill/>
          <a:ln/>
        </p:spPr>
        <p:txBody>
          <a:bodyPr wrap="square" rtlCol="0" anchor="ctr"/>
          <a:lstStyle/>
          <a:p>
            <a:pPr indent="0" marL="0">
              <a:buNone/>
            </a:pPr>
            <a:r>
              <a:rPr lang="tr-TR" altLang="en-US" sz="800" dirty="0">
                <a:solidFill>
                  <a:srgbClr val="5D6578"/>
                </a:solidFill>
                <a:latin typeface="Arial" pitchFamily="34" charset="0"/>
                <a:ea typeface="Arial" pitchFamily="34" charset="-122"/>
                <a:cs typeface="Arial" pitchFamily="34" charset="-120"/>
              </a:rPr>
              <a:t>Kaynak: ENCO 2024 Sürdürülebilirlik Raporu, s.6</a:t>
            </a:r>
            <a:endParaRPr lang="tr-TR" sz="800" dirty="0"/>
          </a:p>
        </p:txBody>
      </p:sp>
      <p:sp>
        <p:nvSpPr>
          <p:cNvPr id="25" name="Slide Number Placeholder 0"/>
          <p:cNvSpPr>
            <a:spLocks noGrp="1"/>
          </p:cNvSpPr>
          <p:nvPr>
            <p:ph type="sldNum" sz="quarter" idx="4294967295"/>
          </p:nvPr>
        </p:nvSpPr>
        <p:spPr>
          <a:xfrm>
            <a:off x="11183112" y="6419088"/>
            <a:ext cx="457200" cy="256032"/>
          </a:xfrm>
          <a:prstGeom prst="rect">
            <a:avLst/>
          </a:prstGeom>
          <a:extLst>
            <a:ext uri="{C572A759-6A51-4108-AA02-DFA0A04FC94B}">
              <ma14:wrappingTextBoxFlag xmlns:ma14="http://schemas.microsoft.com/office/mac/drawingml/2011/main" val="0"/>
            </a:ext>
          </a:extLst>
        </p:spPr>
        <p:txBody>
          <a:bodyPr/>
          <a:lstStyle>
            <a:lvl1pPr>
              <a:defRPr sz="800">
                <a:solidFill>
                  <a:srgbClr val="5D6578"/>
                </a:solidFill>
                <a:latin typeface="Arial"/>
                <a:ea typeface="Arial"/>
                <a:cs typeface="Arial"/>
              </a:defRPr>
            </a:lvl1pPr>
          </a:lstStyle>
          <a:p>
            <a:pPr algn="r"/>
            <a:fld id="{F7021451-1387-4CA6-816F-3879F97B5CBC}" type="slidenum">
              <a:rPr b="0" lang="en-US"/>
              <a:t>14</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ENCO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ENCO 2024 Sürdürülebilirlik Raporu — Yönetici sunumu</dc:title>
  <dc:subject>ENCO 2024 Sürdürülebilirlik Raporu</dc:subject>
  <dc:creator>ENCO</dc:creator>
  <cp:lastModifiedBy>ENCO</cp:lastModifiedBy>
  <cp:revision>1</cp:revision>
  <dcterms:created xsi:type="dcterms:W3CDTF">2026-09-29T07:38:26Z</dcterms:created>
  <dcterms:modified xsi:type="dcterms:W3CDTF">2026-09-29T07:38:26Z</dcterms:modified>
</cp:coreProperties>
</file>